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5143500" cx="9144000"/>
  <p:notesSz cx="6858000" cy="9144000"/>
  <p:embeddedFontLst>
    <p:embeddedFont>
      <p:font typeface="Roboto"/>
      <p:regular r:id="rId17"/>
      <p:bold r:id="rId18"/>
      <p:italic r:id="rId19"/>
      <p:boldItalic r:id="rId20"/>
    </p:embeddedFont>
    <p:embeddedFont>
      <p:font typeface="Barlow"/>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11" Type="http://schemas.openxmlformats.org/officeDocument/2006/relationships/slide" Target="slides/slide5.xml"/><Relationship Id="rId22" Type="http://schemas.openxmlformats.org/officeDocument/2006/relationships/font" Target="fonts/Barlow-bold.fntdata"/><Relationship Id="rId10" Type="http://schemas.openxmlformats.org/officeDocument/2006/relationships/slide" Target="slides/slide4.xml"/><Relationship Id="rId21" Type="http://schemas.openxmlformats.org/officeDocument/2006/relationships/font" Target="fonts/Barlow-regular.fntdata"/><Relationship Id="rId13" Type="http://schemas.openxmlformats.org/officeDocument/2006/relationships/slide" Target="slides/slide7.xml"/><Relationship Id="rId24" Type="http://schemas.openxmlformats.org/officeDocument/2006/relationships/font" Target="fonts/Barlow-boldItalic.fntdata"/><Relationship Id="rId12" Type="http://schemas.openxmlformats.org/officeDocument/2006/relationships/slide" Target="slides/slide6.xml"/><Relationship Id="rId23" Type="http://schemas.openxmlformats.org/officeDocument/2006/relationships/font" Target="fonts/Barlow-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Roboto-regular.fntdata"/><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font" Target="fonts/Roboto-italic.fntdata"/><Relationship Id="rId6" Type="http://schemas.openxmlformats.org/officeDocument/2006/relationships/notesMaster" Target="notesMasters/notesMaster1.xml"/><Relationship Id="rId18" Type="http://schemas.openxmlformats.org/officeDocument/2006/relationships/font" Target="fonts/Roboto-bold.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b8f559e5bb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p>
        </p:txBody>
      </p:sp>
      <p:sp>
        <p:nvSpPr>
          <p:cNvPr id="127" name="Google Shape;127;g2b8f559e5bb_0_2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6aa9968281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p>
        </p:txBody>
      </p:sp>
      <p:sp>
        <p:nvSpPr>
          <p:cNvPr id="226" name="Google Shape;226;g26aa9968281_0_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6aa9968281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p>
        </p:txBody>
      </p:sp>
      <p:sp>
        <p:nvSpPr>
          <p:cNvPr id="141" name="Google Shape;141;g26aa9968281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b8f559e5bb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146" name="Google Shape;146;g2b8f559e5bb_0_2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6aa9968281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There are scores of tools that use AI to augment the discovery of academic research publications and/or make it easier to learn from the results. After playing with dozens of them, we realized that they fall into three main types. The oldest type are tools that help you find papers that are related to a set you have already found. </a:t>
            </a:r>
            <a:endParaRPr sz="1200">
              <a:solidFill>
                <a:schemeClr val="dk1"/>
              </a:solidFill>
            </a:endParaRPr>
          </a:p>
        </p:txBody>
      </p:sp>
      <p:sp>
        <p:nvSpPr>
          <p:cNvPr id="169" name="Google Shape;169;g26aa9968281_0_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6aa9968281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The second type are tools that use semantic search to enable natural language queries and retrieval augmented generation to provide answers and summaries via a Large-Language model. </a:t>
            </a:r>
            <a:endParaRPr sz="1200">
              <a:solidFill>
                <a:schemeClr val="dk1"/>
              </a:solidFill>
            </a:endParaRPr>
          </a:p>
        </p:txBody>
      </p:sp>
      <p:sp>
        <p:nvSpPr>
          <p:cNvPr id="178" name="Google Shape;178;g26aa9968281_0_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6aa9968281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The third type are tools that analyze documents you upload. You can chat with your documents. Some provide automatically generated analyses.</a:t>
            </a:r>
            <a:endParaRPr sz="1200">
              <a:solidFill>
                <a:schemeClr val="dk1"/>
              </a:solidFill>
            </a:endParaRPr>
          </a:p>
        </p:txBody>
      </p:sp>
      <p:sp>
        <p:nvSpPr>
          <p:cNvPr id="189" name="Google Shape;189;g26aa9968281_0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b8f559e5bb_0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These tools are not far superior to our traditional tools - at least not yet. But they do offer a different experience that can augment that provided by databases like ProQuest Central, JSTOR, and Web of Science.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These tools can help you find papers that are relevant to your research questions. Unfortunately, they can and do make things up - although they are rapidly improving in that regard.</a:t>
            </a:r>
            <a:endParaRPr sz="1200">
              <a:solidFill>
                <a:schemeClr val="dk1"/>
              </a:solidFill>
            </a:endParaRPr>
          </a:p>
        </p:txBody>
      </p:sp>
      <p:sp>
        <p:nvSpPr>
          <p:cNvPr id="200" name="Google Shape;200;g2b8f559e5bb_0_2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b8f559e5bb_0_3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207" name="Google Shape;207;g2b8f559e5bb_0_3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b8f559e5bb_0_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We usually end any session about these tools by sharing three of the sources we use for </a:t>
            </a:r>
            <a:r>
              <a:rPr lang="en" sz="1200">
                <a:solidFill>
                  <a:schemeClr val="dk1"/>
                </a:solidFill>
              </a:rPr>
              <a:t>keeping up with this rapidly evolving space. Aaron Tay is a librarian in Singapore who shares in-depth analyses of a wide variety of technologies. Andy Stapleton holds a PhD in Chemistry. He has a wildly successful YouTube channel full of tips about surviving and thriving in graduate school. He can be a bit over the top, but he is entertaining and does a good job of highlighting key features of tools. And There’s an AI for That is a database of information about all sorts of AI tools. We encourage all of you to explore and have fun, but be aware that many of these cost money.</a:t>
            </a:r>
            <a:endParaRPr sz="400"/>
          </a:p>
        </p:txBody>
      </p:sp>
      <p:sp>
        <p:nvSpPr>
          <p:cNvPr id="213" name="Google Shape;213;g2b8f559e5bb_0_3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8" name="Google Shape;58;p14"/>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59" name="Google Shape;59;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0" name="Google Shape;60;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1" name="Google Shape;61;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2" name="Shape 62"/>
        <p:cNvGrpSpPr/>
        <p:nvPr/>
      </p:nvGrpSpPr>
      <p:grpSpPr>
        <a:xfrm>
          <a:off x="0" y="0"/>
          <a:ext cx="0" cy="0"/>
          <a:chOff x="0" y="0"/>
          <a:chExt cx="0" cy="0"/>
        </a:xfrm>
      </p:grpSpPr>
      <p:sp>
        <p:nvSpPr>
          <p:cNvPr id="63" name="Google Shape;63;p1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4" name="Google Shape;64;p1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5" name="Google Shape;65;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6" name="Google Shape;66;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7" name="Google Shape;67;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8" name="Shape 68"/>
        <p:cNvGrpSpPr/>
        <p:nvPr/>
      </p:nvGrpSpPr>
      <p:grpSpPr>
        <a:xfrm>
          <a:off x="0" y="0"/>
          <a:ext cx="0" cy="0"/>
          <a:chOff x="0" y="0"/>
          <a:chExt cx="0" cy="0"/>
        </a:xfrm>
      </p:grpSpPr>
      <p:sp>
        <p:nvSpPr>
          <p:cNvPr id="69" name="Google Shape;69;p16"/>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0" name="Google Shape;70;p16"/>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71" name="Google Shape;71;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2" name="Google Shape;72;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3" name="Google Shape;73;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4" name="Shape 74"/>
        <p:cNvGrpSpPr/>
        <p:nvPr/>
      </p:nvGrpSpPr>
      <p:grpSpPr>
        <a:xfrm>
          <a:off x="0" y="0"/>
          <a:ext cx="0" cy="0"/>
          <a:chOff x="0" y="0"/>
          <a:chExt cx="0" cy="0"/>
        </a:xfrm>
      </p:grpSpPr>
      <p:sp>
        <p:nvSpPr>
          <p:cNvPr id="75" name="Google Shape;75;p1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6" name="Google Shape;76;p17"/>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7" name="Google Shape;77;p17"/>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8" name="Google Shape;78;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9" name="Google Shape;79;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0" name="Google Shape;80;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1" name="Shape 81"/>
        <p:cNvGrpSpPr/>
        <p:nvPr/>
      </p:nvGrpSpPr>
      <p:grpSpPr>
        <a:xfrm>
          <a:off x="0" y="0"/>
          <a:ext cx="0" cy="0"/>
          <a:chOff x="0" y="0"/>
          <a:chExt cx="0" cy="0"/>
        </a:xfrm>
      </p:grpSpPr>
      <p:sp>
        <p:nvSpPr>
          <p:cNvPr id="82" name="Google Shape;82;p18"/>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3" name="Google Shape;83;p18"/>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84" name="Google Shape;84;p18"/>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5" name="Google Shape;85;p18"/>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86" name="Google Shape;86;p18"/>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7" name="Google Shape;87;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8" name="Google Shape;88;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9" name="Google Shape;89;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0" name="Shape 90"/>
        <p:cNvGrpSpPr/>
        <p:nvPr/>
      </p:nvGrpSpPr>
      <p:grpSpPr>
        <a:xfrm>
          <a:off x="0" y="0"/>
          <a:ext cx="0" cy="0"/>
          <a:chOff x="0" y="0"/>
          <a:chExt cx="0" cy="0"/>
        </a:xfrm>
      </p:grpSpPr>
      <p:sp>
        <p:nvSpPr>
          <p:cNvPr id="91" name="Google Shape;91;p1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2" name="Google Shape;92;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3" name="Google Shape;93;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4" name="Google Shape;94;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5" name="Shape 95"/>
        <p:cNvGrpSpPr/>
        <p:nvPr/>
      </p:nvGrpSpPr>
      <p:grpSpPr>
        <a:xfrm>
          <a:off x="0" y="0"/>
          <a:ext cx="0" cy="0"/>
          <a:chOff x="0" y="0"/>
          <a:chExt cx="0" cy="0"/>
        </a:xfrm>
      </p:grpSpPr>
      <p:sp>
        <p:nvSpPr>
          <p:cNvPr id="96" name="Google Shape;96;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7" name="Google Shape;97;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8" name="Google Shape;98;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1" name="Google Shape;101;p21"/>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02" name="Google Shape;102;p21"/>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03" name="Google Shape;103;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4" name="Google Shape;104;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5" name="Google Shape;105;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8" name="Google Shape;108;p22"/>
          <p:cNvSpPr/>
          <p:nvPr>
            <p:ph idx="2" type="pic"/>
          </p:nvPr>
        </p:nvSpPr>
        <p:spPr>
          <a:xfrm>
            <a:off x="3887391" y="740569"/>
            <a:ext cx="4629300" cy="3655200"/>
          </a:xfrm>
          <a:prstGeom prst="rect">
            <a:avLst/>
          </a:prstGeom>
          <a:noFill/>
          <a:ln>
            <a:noFill/>
          </a:ln>
        </p:spPr>
      </p:sp>
      <p:sp>
        <p:nvSpPr>
          <p:cNvPr id="109" name="Google Shape;109;p22"/>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10" name="Google Shape;110;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1" name="Google Shape;111;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2" name="Google Shape;112;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5" name="Google Shape;115;p23"/>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6" name="Google Shape;116;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7" name="Google Shape;117;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8" name="Google Shape;118;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1" name="Google Shape;121;p24"/>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2" name="Google Shape;122;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3" name="Google Shape;123;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4" name="Google Shape;124;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3.xml"/><Relationship Id="rId12" Type="http://schemas.openxmlformats.org/officeDocument/2006/relationships/slideLayout" Target="../slideLayouts/slideLayout22.xml"/><Relationship Id="rId1" Type="http://schemas.openxmlformats.org/officeDocument/2006/relationships/image" Target="../media/image25.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11.jpg"/><Relationship Id="rId5" Type="http://schemas.openxmlformats.org/officeDocument/2006/relationships/image" Target="../media/image16.jpg"/><Relationship Id="rId6" Type="http://schemas.openxmlformats.org/officeDocument/2006/relationships/image" Target="../media/image1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hyperlink" Target="https://bit.ly/AI-litrev" TargetMode="External"/><Relationship Id="rId4" Type="http://schemas.openxmlformats.org/officeDocument/2006/relationships/hyperlink" Target="https://bit.ly/AI-litrev-feedbac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hyperlink" Target="https://bit.ly/AI-litrev" TargetMode="External"/><Relationship Id="rId4" Type="http://schemas.openxmlformats.org/officeDocument/2006/relationships/hyperlink" Target="https://bit.ly/AI-litrev-feedback" TargetMode="External"/></Relationships>
</file>

<file path=ppt/slides/_rels/slide3.xml.rels><?xml version="1.0" encoding="UTF-8" standalone="yes"?><Relationships xmlns="http://schemas.openxmlformats.org/package/2006/relationships"><Relationship Id="rId11" Type="http://schemas.openxmlformats.org/officeDocument/2006/relationships/image" Target="../media/image18.png"/><Relationship Id="rId10" Type="http://schemas.openxmlformats.org/officeDocument/2006/relationships/image" Target="../media/image3.png"/><Relationship Id="rId13" Type="http://schemas.openxmlformats.org/officeDocument/2006/relationships/image" Target="../media/image6.png"/><Relationship Id="rId12" Type="http://schemas.openxmlformats.org/officeDocument/2006/relationships/image" Target="../media/image23.png"/><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9.png"/><Relationship Id="rId9" Type="http://schemas.openxmlformats.org/officeDocument/2006/relationships/image" Target="../media/image12.png"/><Relationship Id="rId15" Type="http://schemas.openxmlformats.org/officeDocument/2006/relationships/image" Target="../media/image10.png"/><Relationship Id="rId14" Type="http://schemas.openxmlformats.org/officeDocument/2006/relationships/image" Target="../media/image7.png"/><Relationship Id="rId17" Type="http://schemas.openxmlformats.org/officeDocument/2006/relationships/image" Target="../media/image2.png"/><Relationship Id="rId16" Type="http://schemas.openxmlformats.org/officeDocument/2006/relationships/image" Target="../media/image8.png"/><Relationship Id="rId5" Type="http://schemas.openxmlformats.org/officeDocument/2006/relationships/image" Target="../media/image15.png"/><Relationship Id="rId19" Type="http://schemas.openxmlformats.org/officeDocument/2006/relationships/image" Target="../media/image13.png"/><Relationship Id="rId6" Type="http://schemas.openxmlformats.org/officeDocument/2006/relationships/image" Target="../media/image20.png"/><Relationship Id="rId18" Type="http://schemas.openxmlformats.org/officeDocument/2006/relationships/image" Target="../media/image14.png"/><Relationship Id="rId7" Type="http://schemas.openxmlformats.org/officeDocument/2006/relationships/image" Target="../media/image1.png"/><Relationship Id="rId8"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15.png"/><Relationship Id="rId6"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12.png"/><Relationship Id="rId5" Type="http://schemas.openxmlformats.org/officeDocument/2006/relationships/image" Target="../media/image3.png"/><Relationship Id="rId6" Type="http://schemas.openxmlformats.org/officeDocument/2006/relationships/image" Target="../media/image18.png"/><Relationship Id="rId7" Type="http://schemas.openxmlformats.org/officeDocument/2006/relationships/image" Target="../media/image23.png"/><Relationship Id="rId8"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14.png"/><Relationship Id="rId6" Type="http://schemas.openxmlformats.org/officeDocument/2006/relationships/image" Target="../media/image13.png"/><Relationship Id="rId7"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22.png"/><Relationship Id="rId4" Type="http://schemas.openxmlformats.org/officeDocument/2006/relationships/image" Target="../media/image21.png"/><Relationship Id="rId5"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5"/>
          <p:cNvSpPr txBox="1"/>
          <p:nvPr>
            <p:ph type="ctrTitle"/>
          </p:nvPr>
        </p:nvSpPr>
        <p:spPr>
          <a:xfrm>
            <a:off x="741075" y="1232875"/>
            <a:ext cx="6858000" cy="1167900"/>
          </a:xfrm>
          <a:prstGeom prst="rect">
            <a:avLst/>
          </a:prstGeom>
          <a:noFill/>
          <a:ln>
            <a:noFill/>
          </a:ln>
        </p:spPr>
        <p:txBody>
          <a:bodyPr anchorCtr="0" anchor="b" bIns="34275" lIns="68575" spcFirstLastPara="1" rIns="68575" wrap="square" tIns="34275">
            <a:normAutofit/>
          </a:bodyPr>
          <a:lstStyle/>
          <a:p>
            <a:pPr indent="0" lvl="0" marL="0" rtl="0" algn="l">
              <a:lnSpc>
                <a:spcPct val="90000"/>
              </a:lnSpc>
              <a:spcBef>
                <a:spcPts val="0"/>
              </a:spcBef>
              <a:spcAft>
                <a:spcPts val="0"/>
              </a:spcAft>
              <a:buClr>
                <a:schemeClr val="dk1"/>
              </a:buClr>
              <a:buSzPts val="4500"/>
              <a:buFont typeface="Calibri"/>
              <a:buNone/>
            </a:pPr>
            <a:r>
              <a:rPr lang="en" sz="2800">
                <a:latin typeface="Barlow"/>
                <a:ea typeface="Barlow"/>
                <a:cs typeface="Barlow"/>
                <a:sym typeface="Barlow"/>
              </a:rPr>
              <a:t>AI-Powered Tools for Literature Reviews</a:t>
            </a:r>
            <a:endParaRPr/>
          </a:p>
        </p:txBody>
      </p:sp>
      <p:cxnSp>
        <p:nvCxnSpPr>
          <p:cNvPr id="130" name="Google Shape;130;p25"/>
          <p:cNvCxnSpPr/>
          <p:nvPr/>
        </p:nvCxnSpPr>
        <p:spPr>
          <a:xfrm>
            <a:off x="580788" y="2506475"/>
            <a:ext cx="5739300" cy="13500"/>
          </a:xfrm>
          <a:prstGeom prst="straightConnector1">
            <a:avLst/>
          </a:prstGeom>
          <a:noFill/>
          <a:ln cap="flat" cmpd="sng" w="76200">
            <a:solidFill>
              <a:srgbClr val="512888"/>
            </a:solidFill>
            <a:prstDash val="solid"/>
            <a:round/>
            <a:headEnd len="med" w="med" type="none"/>
            <a:tailEnd len="med" w="med" type="none"/>
          </a:ln>
        </p:spPr>
      </p:cxnSp>
      <p:sp>
        <p:nvSpPr>
          <p:cNvPr id="131" name="Google Shape;131;p25"/>
          <p:cNvSpPr txBox="1"/>
          <p:nvPr>
            <p:ph type="ctrTitle"/>
          </p:nvPr>
        </p:nvSpPr>
        <p:spPr>
          <a:xfrm>
            <a:off x="827400" y="2506463"/>
            <a:ext cx="1447800" cy="767400"/>
          </a:xfrm>
          <a:prstGeom prst="rect">
            <a:avLst/>
          </a:prstGeom>
          <a:noFill/>
          <a:ln>
            <a:noFill/>
          </a:ln>
        </p:spPr>
        <p:txBody>
          <a:bodyPr anchorCtr="0" anchor="b" bIns="34275" lIns="68575" spcFirstLastPara="1" rIns="68575" wrap="square" tIns="34275">
            <a:normAutofit/>
          </a:bodyPr>
          <a:lstStyle/>
          <a:p>
            <a:pPr indent="0" lvl="0" marL="0" rtl="0" algn="l">
              <a:lnSpc>
                <a:spcPct val="90000"/>
              </a:lnSpc>
              <a:spcBef>
                <a:spcPts val="0"/>
              </a:spcBef>
              <a:spcAft>
                <a:spcPts val="0"/>
              </a:spcAft>
              <a:buClr>
                <a:schemeClr val="dk1"/>
              </a:buClr>
              <a:buSzPts val="4500"/>
              <a:buFont typeface="Calibri"/>
              <a:buNone/>
            </a:pPr>
            <a:r>
              <a:rPr lang="en" sz="1000">
                <a:latin typeface="Barlow"/>
                <a:ea typeface="Barlow"/>
                <a:cs typeface="Barlow"/>
                <a:sym typeface="Barlow"/>
              </a:rPr>
              <a:t>Jason Coleman</a:t>
            </a:r>
            <a:endParaRPr sz="1000">
              <a:latin typeface="Barlow"/>
              <a:ea typeface="Barlow"/>
              <a:cs typeface="Barlow"/>
              <a:sym typeface="Barlow"/>
            </a:endParaRPr>
          </a:p>
          <a:p>
            <a:pPr indent="0" lvl="0" marL="0" rtl="0" algn="l">
              <a:lnSpc>
                <a:spcPct val="90000"/>
              </a:lnSpc>
              <a:spcBef>
                <a:spcPts val="0"/>
              </a:spcBef>
              <a:spcAft>
                <a:spcPts val="0"/>
              </a:spcAft>
              <a:buClr>
                <a:schemeClr val="dk1"/>
              </a:buClr>
              <a:buSzPts val="4500"/>
              <a:buFont typeface="Calibri"/>
              <a:buNone/>
            </a:pPr>
            <a:r>
              <a:rPr lang="en" sz="1000">
                <a:latin typeface="Barlow"/>
                <a:ea typeface="Barlow"/>
                <a:cs typeface="Barlow"/>
                <a:sym typeface="Barlow"/>
              </a:rPr>
              <a:t>Science Librarian</a:t>
            </a:r>
            <a:endParaRPr sz="1000">
              <a:latin typeface="Barlow"/>
              <a:ea typeface="Barlow"/>
              <a:cs typeface="Barlow"/>
              <a:sym typeface="Barlow"/>
            </a:endParaRPr>
          </a:p>
          <a:p>
            <a:pPr indent="0" lvl="0" marL="0" rtl="0" algn="l">
              <a:lnSpc>
                <a:spcPct val="90000"/>
              </a:lnSpc>
              <a:spcBef>
                <a:spcPts val="0"/>
              </a:spcBef>
              <a:spcAft>
                <a:spcPts val="0"/>
              </a:spcAft>
              <a:buClr>
                <a:schemeClr val="dk1"/>
              </a:buClr>
              <a:buSzPts val="4500"/>
              <a:buFont typeface="Calibri"/>
              <a:buNone/>
            </a:pPr>
            <a:r>
              <a:rPr lang="en" sz="1000">
                <a:latin typeface="Barlow"/>
                <a:ea typeface="Barlow"/>
                <a:cs typeface="Barlow"/>
                <a:sym typeface="Barlow"/>
              </a:rPr>
              <a:t>Kansas State University</a:t>
            </a:r>
            <a:endParaRPr sz="1000">
              <a:latin typeface="Barlow"/>
              <a:ea typeface="Barlow"/>
              <a:cs typeface="Barlow"/>
              <a:sym typeface="Barlow"/>
            </a:endParaRPr>
          </a:p>
          <a:p>
            <a:pPr indent="0" lvl="0" marL="0" rtl="0" algn="l">
              <a:lnSpc>
                <a:spcPct val="90000"/>
              </a:lnSpc>
              <a:spcBef>
                <a:spcPts val="0"/>
              </a:spcBef>
              <a:spcAft>
                <a:spcPts val="0"/>
              </a:spcAft>
              <a:buClr>
                <a:schemeClr val="dk1"/>
              </a:buClr>
              <a:buSzPts val="4500"/>
              <a:buFont typeface="Calibri"/>
              <a:buNone/>
            </a:pPr>
            <a:r>
              <a:rPr lang="en" sz="1000">
                <a:latin typeface="Barlow"/>
                <a:ea typeface="Barlow"/>
                <a:cs typeface="Barlow"/>
                <a:sym typeface="Barlow"/>
              </a:rPr>
              <a:t>coleman@k-state.edu</a:t>
            </a:r>
            <a:endParaRPr sz="1000">
              <a:latin typeface="Barlow"/>
              <a:ea typeface="Barlow"/>
              <a:cs typeface="Barlow"/>
              <a:sym typeface="Barlow"/>
            </a:endParaRPr>
          </a:p>
        </p:txBody>
      </p:sp>
      <p:pic>
        <p:nvPicPr>
          <p:cNvPr id="132" name="Google Shape;132;p25"/>
          <p:cNvPicPr preferRelativeResize="0"/>
          <p:nvPr/>
        </p:nvPicPr>
        <p:blipFill>
          <a:blip r:embed="rId3">
            <a:alphaModFix/>
          </a:blip>
          <a:stretch>
            <a:fillRect/>
          </a:stretch>
        </p:blipFill>
        <p:spPr>
          <a:xfrm>
            <a:off x="888675" y="3339150"/>
            <a:ext cx="977776" cy="1093050"/>
          </a:xfrm>
          <a:prstGeom prst="rect">
            <a:avLst/>
          </a:prstGeom>
          <a:noFill/>
          <a:ln>
            <a:noFill/>
          </a:ln>
        </p:spPr>
      </p:pic>
      <p:sp>
        <p:nvSpPr>
          <p:cNvPr id="133" name="Google Shape;133;p25"/>
          <p:cNvSpPr txBox="1"/>
          <p:nvPr>
            <p:ph type="ctrTitle"/>
          </p:nvPr>
        </p:nvSpPr>
        <p:spPr>
          <a:xfrm>
            <a:off x="2649750" y="2532213"/>
            <a:ext cx="1447800" cy="794700"/>
          </a:xfrm>
          <a:prstGeom prst="rect">
            <a:avLst/>
          </a:prstGeom>
          <a:noFill/>
          <a:ln>
            <a:noFill/>
          </a:ln>
        </p:spPr>
        <p:txBody>
          <a:bodyPr anchorCtr="0" anchor="b" bIns="34275" lIns="68575" spcFirstLastPara="1" rIns="68575" wrap="square" tIns="34275">
            <a:normAutofit/>
          </a:bodyPr>
          <a:lstStyle/>
          <a:p>
            <a:pPr indent="0" lvl="0" marL="0" rtl="0" algn="l">
              <a:lnSpc>
                <a:spcPct val="90000"/>
              </a:lnSpc>
              <a:spcBef>
                <a:spcPts val="0"/>
              </a:spcBef>
              <a:spcAft>
                <a:spcPts val="0"/>
              </a:spcAft>
              <a:buClr>
                <a:schemeClr val="dk1"/>
              </a:buClr>
              <a:buSzPts val="4500"/>
              <a:buFont typeface="Calibri"/>
              <a:buNone/>
            </a:pPr>
            <a:r>
              <a:rPr lang="en" sz="1000">
                <a:latin typeface="Barlow"/>
                <a:ea typeface="Barlow"/>
                <a:cs typeface="Barlow"/>
                <a:sym typeface="Barlow"/>
              </a:rPr>
              <a:t>Livia Olsen</a:t>
            </a:r>
            <a:endParaRPr sz="1000">
              <a:latin typeface="Barlow"/>
              <a:ea typeface="Barlow"/>
              <a:cs typeface="Barlow"/>
              <a:sym typeface="Barlow"/>
            </a:endParaRPr>
          </a:p>
          <a:p>
            <a:pPr indent="0" lvl="0" marL="0" rtl="0" algn="l">
              <a:lnSpc>
                <a:spcPct val="90000"/>
              </a:lnSpc>
              <a:spcBef>
                <a:spcPts val="0"/>
              </a:spcBef>
              <a:spcAft>
                <a:spcPts val="0"/>
              </a:spcAft>
              <a:buClr>
                <a:schemeClr val="dk1"/>
              </a:buClr>
              <a:buSzPts val="4500"/>
              <a:buFont typeface="Calibri"/>
              <a:buNone/>
            </a:pPr>
            <a:r>
              <a:rPr lang="en" sz="1000">
                <a:latin typeface="Barlow"/>
                <a:ea typeface="Barlow"/>
                <a:cs typeface="Barlow"/>
                <a:sym typeface="Barlow"/>
              </a:rPr>
              <a:t>Science Librarian</a:t>
            </a:r>
            <a:endParaRPr sz="1000">
              <a:latin typeface="Barlow"/>
              <a:ea typeface="Barlow"/>
              <a:cs typeface="Barlow"/>
              <a:sym typeface="Barlow"/>
            </a:endParaRPr>
          </a:p>
          <a:p>
            <a:pPr indent="0" lvl="0" marL="0" rtl="0" algn="l">
              <a:lnSpc>
                <a:spcPct val="90000"/>
              </a:lnSpc>
              <a:spcBef>
                <a:spcPts val="0"/>
              </a:spcBef>
              <a:spcAft>
                <a:spcPts val="0"/>
              </a:spcAft>
              <a:buClr>
                <a:schemeClr val="dk1"/>
              </a:buClr>
              <a:buSzPts val="4500"/>
              <a:buFont typeface="Calibri"/>
              <a:buNone/>
            </a:pPr>
            <a:r>
              <a:rPr lang="en" sz="1000">
                <a:latin typeface="Barlow"/>
                <a:ea typeface="Barlow"/>
                <a:cs typeface="Barlow"/>
                <a:sym typeface="Barlow"/>
              </a:rPr>
              <a:t>Kansas State University</a:t>
            </a:r>
            <a:endParaRPr sz="1000">
              <a:latin typeface="Barlow"/>
              <a:ea typeface="Barlow"/>
              <a:cs typeface="Barlow"/>
              <a:sym typeface="Barlow"/>
            </a:endParaRPr>
          </a:p>
          <a:p>
            <a:pPr indent="0" lvl="0" marL="0" rtl="0" algn="l">
              <a:lnSpc>
                <a:spcPct val="90000"/>
              </a:lnSpc>
              <a:spcBef>
                <a:spcPts val="0"/>
              </a:spcBef>
              <a:spcAft>
                <a:spcPts val="0"/>
              </a:spcAft>
              <a:buClr>
                <a:schemeClr val="dk1"/>
              </a:buClr>
              <a:buSzPts val="4500"/>
              <a:buFont typeface="Calibri"/>
              <a:buNone/>
            </a:pPr>
            <a:r>
              <a:rPr lang="en" sz="1000">
                <a:latin typeface="Barlow"/>
                <a:ea typeface="Barlow"/>
                <a:cs typeface="Barlow"/>
                <a:sym typeface="Barlow"/>
              </a:rPr>
              <a:t>livia@k-state.edu</a:t>
            </a:r>
            <a:endParaRPr sz="1000">
              <a:latin typeface="Barlow"/>
              <a:ea typeface="Barlow"/>
              <a:cs typeface="Barlow"/>
              <a:sym typeface="Barlow"/>
            </a:endParaRPr>
          </a:p>
        </p:txBody>
      </p:sp>
      <p:pic>
        <p:nvPicPr>
          <p:cNvPr id="134" name="Google Shape;134;p25"/>
          <p:cNvPicPr preferRelativeResize="0"/>
          <p:nvPr/>
        </p:nvPicPr>
        <p:blipFill rotWithShape="1">
          <a:blip r:embed="rId4">
            <a:alphaModFix/>
          </a:blip>
          <a:srcRect b="40804" l="18247" r="23416" t="5356"/>
          <a:stretch/>
        </p:blipFill>
        <p:spPr>
          <a:xfrm>
            <a:off x="2773025" y="3339150"/>
            <a:ext cx="977775" cy="1128003"/>
          </a:xfrm>
          <a:prstGeom prst="rect">
            <a:avLst/>
          </a:prstGeom>
          <a:noFill/>
          <a:ln>
            <a:noFill/>
          </a:ln>
        </p:spPr>
      </p:pic>
      <p:sp>
        <p:nvSpPr>
          <p:cNvPr id="135" name="Google Shape;135;p25"/>
          <p:cNvSpPr txBox="1"/>
          <p:nvPr>
            <p:ph type="ctrTitle"/>
          </p:nvPr>
        </p:nvSpPr>
        <p:spPr>
          <a:xfrm>
            <a:off x="4657375" y="2571750"/>
            <a:ext cx="1447800" cy="767400"/>
          </a:xfrm>
          <a:prstGeom prst="rect">
            <a:avLst/>
          </a:prstGeom>
          <a:noFill/>
          <a:ln>
            <a:noFill/>
          </a:ln>
        </p:spPr>
        <p:txBody>
          <a:bodyPr anchorCtr="0" anchor="b" bIns="34275" lIns="68575" spcFirstLastPara="1" rIns="68575" wrap="square" tIns="34275">
            <a:normAutofit/>
          </a:bodyPr>
          <a:lstStyle/>
          <a:p>
            <a:pPr indent="0" lvl="0" marL="0" rtl="0" algn="l">
              <a:lnSpc>
                <a:spcPct val="90000"/>
              </a:lnSpc>
              <a:spcBef>
                <a:spcPts val="0"/>
              </a:spcBef>
              <a:spcAft>
                <a:spcPts val="0"/>
              </a:spcAft>
              <a:buClr>
                <a:schemeClr val="dk1"/>
              </a:buClr>
              <a:buSzPts val="4500"/>
              <a:buFont typeface="Calibri"/>
              <a:buNone/>
            </a:pPr>
            <a:r>
              <a:rPr lang="en" sz="1000">
                <a:latin typeface="Barlow"/>
                <a:ea typeface="Barlow"/>
                <a:cs typeface="Barlow"/>
                <a:sym typeface="Barlow"/>
              </a:rPr>
              <a:t>Carol Sevin</a:t>
            </a:r>
            <a:endParaRPr sz="1000">
              <a:latin typeface="Barlow"/>
              <a:ea typeface="Barlow"/>
              <a:cs typeface="Barlow"/>
              <a:sym typeface="Barlow"/>
            </a:endParaRPr>
          </a:p>
          <a:p>
            <a:pPr indent="0" lvl="0" marL="0" rtl="0" algn="l">
              <a:lnSpc>
                <a:spcPct val="90000"/>
              </a:lnSpc>
              <a:spcBef>
                <a:spcPts val="0"/>
              </a:spcBef>
              <a:spcAft>
                <a:spcPts val="0"/>
              </a:spcAft>
              <a:buClr>
                <a:schemeClr val="dk1"/>
              </a:buClr>
              <a:buSzPts val="4500"/>
              <a:buFont typeface="Calibri"/>
              <a:buNone/>
            </a:pPr>
            <a:r>
              <a:rPr lang="en" sz="1000">
                <a:latin typeface="Barlow"/>
                <a:ea typeface="Barlow"/>
                <a:cs typeface="Barlow"/>
                <a:sym typeface="Barlow"/>
              </a:rPr>
              <a:t>Science Librarian</a:t>
            </a:r>
            <a:endParaRPr sz="1000">
              <a:latin typeface="Barlow"/>
              <a:ea typeface="Barlow"/>
              <a:cs typeface="Barlow"/>
              <a:sym typeface="Barlow"/>
            </a:endParaRPr>
          </a:p>
          <a:p>
            <a:pPr indent="0" lvl="0" marL="0" rtl="0" algn="l">
              <a:lnSpc>
                <a:spcPct val="90000"/>
              </a:lnSpc>
              <a:spcBef>
                <a:spcPts val="0"/>
              </a:spcBef>
              <a:spcAft>
                <a:spcPts val="0"/>
              </a:spcAft>
              <a:buClr>
                <a:schemeClr val="dk1"/>
              </a:buClr>
              <a:buSzPts val="4500"/>
              <a:buFont typeface="Calibri"/>
              <a:buNone/>
            </a:pPr>
            <a:r>
              <a:rPr lang="en" sz="1000">
                <a:latin typeface="Barlow"/>
                <a:ea typeface="Barlow"/>
                <a:cs typeface="Barlow"/>
                <a:sym typeface="Barlow"/>
              </a:rPr>
              <a:t>Kansas State University</a:t>
            </a:r>
            <a:endParaRPr sz="1000">
              <a:latin typeface="Barlow"/>
              <a:ea typeface="Barlow"/>
              <a:cs typeface="Barlow"/>
              <a:sym typeface="Barlow"/>
            </a:endParaRPr>
          </a:p>
          <a:p>
            <a:pPr indent="0" lvl="0" marL="0" rtl="0" algn="l">
              <a:lnSpc>
                <a:spcPct val="90000"/>
              </a:lnSpc>
              <a:spcBef>
                <a:spcPts val="0"/>
              </a:spcBef>
              <a:spcAft>
                <a:spcPts val="0"/>
              </a:spcAft>
              <a:buClr>
                <a:schemeClr val="dk1"/>
              </a:buClr>
              <a:buSzPts val="4500"/>
              <a:buFont typeface="Calibri"/>
              <a:buNone/>
            </a:pPr>
            <a:r>
              <a:rPr lang="en" sz="1000">
                <a:latin typeface="Barlow"/>
                <a:ea typeface="Barlow"/>
                <a:cs typeface="Barlow"/>
                <a:sym typeface="Barlow"/>
              </a:rPr>
              <a:t>sevin@k-state.edu</a:t>
            </a:r>
            <a:endParaRPr sz="1000">
              <a:latin typeface="Barlow"/>
              <a:ea typeface="Barlow"/>
              <a:cs typeface="Barlow"/>
              <a:sym typeface="Barlow"/>
            </a:endParaRPr>
          </a:p>
        </p:txBody>
      </p:sp>
      <p:pic>
        <p:nvPicPr>
          <p:cNvPr id="136" name="Google Shape;136;p25"/>
          <p:cNvPicPr preferRelativeResize="0"/>
          <p:nvPr/>
        </p:nvPicPr>
        <p:blipFill rotWithShape="1">
          <a:blip r:embed="rId5">
            <a:alphaModFix/>
          </a:blip>
          <a:srcRect b="5606" l="0" r="0" t="0"/>
          <a:stretch/>
        </p:blipFill>
        <p:spPr>
          <a:xfrm>
            <a:off x="4745050" y="3375600"/>
            <a:ext cx="977775" cy="1138284"/>
          </a:xfrm>
          <a:prstGeom prst="rect">
            <a:avLst/>
          </a:prstGeom>
          <a:noFill/>
          <a:ln>
            <a:noFill/>
          </a:ln>
        </p:spPr>
      </p:pic>
      <p:sp>
        <p:nvSpPr>
          <p:cNvPr id="137" name="Google Shape;137;p25"/>
          <p:cNvSpPr txBox="1"/>
          <p:nvPr>
            <p:ph type="ctrTitle"/>
          </p:nvPr>
        </p:nvSpPr>
        <p:spPr>
          <a:xfrm>
            <a:off x="6448300" y="2530200"/>
            <a:ext cx="1932900" cy="767400"/>
          </a:xfrm>
          <a:prstGeom prst="rect">
            <a:avLst/>
          </a:prstGeom>
          <a:noFill/>
          <a:ln>
            <a:noFill/>
          </a:ln>
        </p:spPr>
        <p:txBody>
          <a:bodyPr anchorCtr="0" anchor="b" bIns="34275" lIns="68575" spcFirstLastPara="1" rIns="68575" wrap="square" tIns="34275">
            <a:normAutofit/>
          </a:bodyPr>
          <a:lstStyle/>
          <a:p>
            <a:pPr indent="0" lvl="0" marL="0" rtl="0" algn="l">
              <a:lnSpc>
                <a:spcPct val="90000"/>
              </a:lnSpc>
              <a:spcBef>
                <a:spcPts val="0"/>
              </a:spcBef>
              <a:spcAft>
                <a:spcPts val="0"/>
              </a:spcAft>
              <a:buClr>
                <a:schemeClr val="dk1"/>
              </a:buClr>
              <a:buSzPts val="4500"/>
              <a:buFont typeface="Calibri"/>
              <a:buNone/>
            </a:pPr>
            <a:r>
              <a:rPr lang="en" sz="1000">
                <a:latin typeface="Barlow"/>
                <a:ea typeface="Barlow"/>
                <a:cs typeface="Barlow"/>
                <a:sym typeface="Barlow"/>
              </a:rPr>
              <a:t>Alice Anderson</a:t>
            </a:r>
            <a:endParaRPr sz="1000">
              <a:latin typeface="Barlow"/>
              <a:ea typeface="Barlow"/>
              <a:cs typeface="Barlow"/>
              <a:sym typeface="Barlow"/>
            </a:endParaRPr>
          </a:p>
          <a:p>
            <a:pPr indent="0" lvl="0" marL="0" rtl="0" algn="l">
              <a:lnSpc>
                <a:spcPct val="90000"/>
              </a:lnSpc>
              <a:spcBef>
                <a:spcPts val="0"/>
              </a:spcBef>
              <a:spcAft>
                <a:spcPts val="0"/>
              </a:spcAft>
              <a:buClr>
                <a:schemeClr val="dk1"/>
              </a:buClr>
              <a:buSzPts val="4500"/>
              <a:buFont typeface="Calibri"/>
              <a:buNone/>
            </a:pPr>
            <a:r>
              <a:rPr lang="en" sz="1000">
                <a:latin typeface="Barlow"/>
                <a:ea typeface="Barlow"/>
                <a:cs typeface="Barlow"/>
                <a:sym typeface="Barlow"/>
              </a:rPr>
              <a:t>Instructional Designer</a:t>
            </a:r>
            <a:endParaRPr sz="1000">
              <a:latin typeface="Barlow"/>
              <a:ea typeface="Barlow"/>
              <a:cs typeface="Barlow"/>
              <a:sym typeface="Barlow"/>
            </a:endParaRPr>
          </a:p>
          <a:p>
            <a:pPr indent="0" lvl="0" marL="0" rtl="0" algn="l">
              <a:lnSpc>
                <a:spcPct val="90000"/>
              </a:lnSpc>
              <a:spcBef>
                <a:spcPts val="0"/>
              </a:spcBef>
              <a:spcAft>
                <a:spcPts val="0"/>
              </a:spcAft>
              <a:buClr>
                <a:schemeClr val="dk1"/>
              </a:buClr>
              <a:buSzPts val="4500"/>
              <a:buFont typeface="Calibri"/>
              <a:buNone/>
            </a:pPr>
            <a:r>
              <a:rPr lang="en" sz="1000">
                <a:latin typeface="Barlow"/>
                <a:ea typeface="Barlow"/>
                <a:cs typeface="Barlow"/>
                <a:sym typeface="Barlow"/>
              </a:rPr>
              <a:t>Kansas State University</a:t>
            </a:r>
            <a:endParaRPr sz="1000">
              <a:latin typeface="Barlow"/>
              <a:ea typeface="Barlow"/>
              <a:cs typeface="Barlow"/>
              <a:sym typeface="Barlow"/>
            </a:endParaRPr>
          </a:p>
          <a:p>
            <a:pPr indent="0" lvl="0" marL="0" rtl="0" algn="l">
              <a:lnSpc>
                <a:spcPct val="90000"/>
              </a:lnSpc>
              <a:spcBef>
                <a:spcPts val="0"/>
              </a:spcBef>
              <a:spcAft>
                <a:spcPts val="0"/>
              </a:spcAft>
              <a:buClr>
                <a:schemeClr val="dk1"/>
              </a:buClr>
              <a:buSzPts val="4500"/>
              <a:buFont typeface="Calibri"/>
              <a:buNone/>
            </a:pPr>
            <a:r>
              <a:rPr lang="en" sz="1000">
                <a:latin typeface="Barlow"/>
                <a:ea typeface="Barlow"/>
                <a:cs typeface="Barlow"/>
                <a:sym typeface="Barlow"/>
              </a:rPr>
              <a:t>aliceanderson@k-state.edu</a:t>
            </a:r>
            <a:endParaRPr sz="1000">
              <a:latin typeface="Barlow"/>
              <a:ea typeface="Barlow"/>
              <a:cs typeface="Barlow"/>
              <a:sym typeface="Barlow"/>
            </a:endParaRPr>
          </a:p>
        </p:txBody>
      </p:sp>
      <p:pic>
        <p:nvPicPr>
          <p:cNvPr id="138" name="Google Shape;138;p25"/>
          <p:cNvPicPr preferRelativeResize="0"/>
          <p:nvPr/>
        </p:nvPicPr>
        <p:blipFill rotWithShape="1">
          <a:blip r:embed="rId6">
            <a:alphaModFix/>
          </a:blip>
          <a:srcRect b="42519" l="30393" r="21545" t="23251"/>
          <a:stretch/>
        </p:blipFill>
        <p:spPr>
          <a:xfrm>
            <a:off x="6597025" y="3375600"/>
            <a:ext cx="1187910" cy="112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4"/>
          <p:cNvSpPr txBox="1"/>
          <p:nvPr/>
        </p:nvSpPr>
        <p:spPr>
          <a:xfrm>
            <a:off x="160950" y="871475"/>
            <a:ext cx="7663800" cy="4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Barlow"/>
                <a:ea typeface="Barlow"/>
                <a:cs typeface="Barlow"/>
                <a:sym typeface="Barlow"/>
              </a:rPr>
              <a:t>Questions?</a:t>
            </a:r>
            <a:endParaRPr b="1" sz="2400">
              <a:solidFill>
                <a:schemeClr val="dk1"/>
              </a:solidFill>
              <a:latin typeface="Barlow"/>
              <a:ea typeface="Barlow"/>
              <a:cs typeface="Barlow"/>
              <a:sym typeface="Barlow"/>
            </a:endParaRPr>
          </a:p>
          <a:p>
            <a:pPr indent="0" lvl="0" marL="0" rtl="0" algn="l">
              <a:spcBef>
                <a:spcPts val="0"/>
              </a:spcBef>
              <a:spcAft>
                <a:spcPts val="0"/>
              </a:spcAft>
              <a:buNone/>
            </a:pPr>
            <a:r>
              <a:t/>
            </a:r>
            <a:endParaRPr sz="1800">
              <a:solidFill>
                <a:schemeClr val="dk1"/>
              </a:solidFill>
              <a:latin typeface="Barlow"/>
              <a:ea typeface="Barlow"/>
              <a:cs typeface="Barlow"/>
              <a:sym typeface="Barlow"/>
            </a:endParaRPr>
          </a:p>
          <a:p>
            <a:pPr indent="0" lvl="0" marL="0" rtl="0" algn="l">
              <a:spcBef>
                <a:spcPts val="0"/>
              </a:spcBef>
              <a:spcAft>
                <a:spcPts val="0"/>
              </a:spcAft>
              <a:buNone/>
            </a:pPr>
            <a:r>
              <a:t/>
            </a:r>
            <a:endParaRPr sz="1800">
              <a:solidFill>
                <a:schemeClr val="dk1"/>
              </a:solidFill>
              <a:latin typeface="Barlow"/>
              <a:ea typeface="Barlow"/>
              <a:cs typeface="Barlow"/>
              <a:sym typeface="Barlow"/>
            </a:endParaRPr>
          </a:p>
          <a:p>
            <a:pPr indent="0" lvl="0" marL="0" rtl="0" algn="l">
              <a:spcBef>
                <a:spcPts val="0"/>
              </a:spcBef>
              <a:spcAft>
                <a:spcPts val="0"/>
              </a:spcAft>
              <a:buNone/>
            </a:pPr>
            <a:r>
              <a:t/>
            </a:r>
            <a:endParaRPr sz="1800">
              <a:solidFill>
                <a:schemeClr val="dk1"/>
              </a:solidFill>
              <a:latin typeface="Barlow"/>
              <a:ea typeface="Barlow"/>
              <a:cs typeface="Barlow"/>
              <a:sym typeface="Barlow"/>
            </a:endParaRPr>
          </a:p>
          <a:p>
            <a:pPr indent="0" lvl="0" marL="0" rtl="0" algn="l">
              <a:spcBef>
                <a:spcPts val="0"/>
              </a:spcBef>
              <a:spcAft>
                <a:spcPts val="0"/>
              </a:spcAft>
              <a:buNone/>
            </a:pPr>
            <a:r>
              <a:t/>
            </a:r>
            <a:endParaRPr sz="1800">
              <a:solidFill>
                <a:schemeClr val="dk1"/>
              </a:solidFill>
              <a:latin typeface="Barlow"/>
              <a:ea typeface="Barlow"/>
              <a:cs typeface="Barlow"/>
              <a:sym typeface="Barlow"/>
            </a:endParaRPr>
          </a:p>
          <a:p>
            <a:pPr indent="0" lvl="0" marL="0" rtl="0" algn="l">
              <a:spcBef>
                <a:spcPts val="0"/>
              </a:spcBef>
              <a:spcAft>
                <a:spcPts val="0"/>
              </a:spcAft>
              <a:buNone/>
            </a:pPr>
            <a:r>
              <a:t/>
            </a:r>
            <a:endParaRPr sz="1800">
              <a:solidFill>
                <a:schemeClr val="dk1"/>
              </a:solidFill>
              <a:latin typeface="Barlow"/>
              <a:ea typeface="Barlow"/>
              <a:cs typeface="Barlow"/>
              <a:sym typeface="Barlow"/>
            </a:endParaRPr>
          </a:p>
          <a:p>
            <a:pPr indent="0" lvl="0" marL="0" rtl="0" algn="l">
              <a:spcBef>
                <a:spcPts val="0"/>
              </a:spcBef>
              <a:spcAft>
                <a:spcPts val="0"/>
              </a:spcAft>
              <a:buNone/>
            </a:pPr>
            <a:r>
              <a:t/>
            </a:r>
            <a:endParaRPr sz="1800">
              <a:solidFill>
                <a:schemeClr val="dk1"/>
              </a:solidFill>
              <a:latin typeface="Barlow"/>
              <a:ea typeface="Barlow"/>
              <a:cs typeface="Barlow"/>
              <a:sym typeface="Barlow"/>
            </a:endParaRPr>
          </a:p>
          <a:p>
            <a:pPr indent="0" lvl="0" marL="0" rtl="0" algn="l">
              <a:spcBef>
                <a:spcPts val="0"/>
              </a:spcBef>
              <a:spcAft>
                <a:spcPts val="0"/>
              </a:spcAft>
              <a:buNone/>
            </a:pPr>
            <a:r>
              <a:t/>
            </a:r>
            <a:endParaRPr sz="1800">
              <a:solidFill>
                <a:schemeClr val="dk1"/>
              </a:solidFill>
              <a:latin typeface="Barlow"/>
              <a:ea typeface="Barlow"/>
              <a:cs typeface="Barlow"/>
              <a:sym typeface="Barlow"/>
            </a:endParaRPr>
          </a:p>
          <a:p>
            <a:pPr indent="0" lvl="0" marL="0" rtl="0" algn="l">
              <a:spcBef>
                <a:spcPts val="0"/>
              </a:spcBef>
              <a:spcAft>
                <a:spcPts val="0"/>
              </a:spcAft>
              <a:buNone/>
            </a:pPr>
            <a:r>
              <a:rPr lang="en" sz="1800">
                <a:solidFill>
                  <a:schemeClr val="dk1"/>
                </a:solidFill>
                <a:latin typeface="Barlow"/>
                <a:ea typeface="Barlow"/>
                <a:cs typeface="Barlow"/>
                <a:sym typeface="Barlow"/>
              </a:rPr>
              <a:t>Hand</a:t>
            </a:r>
            <a:r>
              <a:rPr lang="en" sz="1800">
                <a:solidFill>
                  <a:schemeClr val="dk1"/>
                </a:solidFill>
                <a:latin typeface="Barlow"/>
                <a:ea typeface="Barlow"/>
                <a:cs typeface="Barlow"/>
                <a:sym typeface="Barlow"/>
              </a:rPr>
              <a:t>o</a:t>
            </a:r>
            <a:r>
              <a:rPr lang="en" sz="1800">
                <a:solidFill>
                  <a:schemeClr val="dk1"/>
                </a:solidFill>
                <a:latin typeface="Barlow"/>
                <a:ea typeface="Barlow"/>
                <a:cs typeface="Barlow"/>
                <a:sym typeface="Barlow"/>
              </a:rPr>
              <a:t>ut/place for notes/place for questions</a:t>
            </a:r>
            <a:r>
              <a:rPr lang="en" sz="2100">
                <a:solidFill>
                  <a:schemeClr val="dk1"/>
                </a:solidFill>
                <a:latin typeface="Calibri"/>
                <a:ea typeface="Calibri"/>
                <a:cs typeface="Calibri"/>
                <a:sym typeface="Calibri"/>
              </a:rPr>
              <a:t>: </a:t>
            </a:r>
            <a:r>
              <a:rPr lang="en" sz="1800" u="sng">
                <a:solidFill>
                  <a:schemeClr val="hlink"/>
                </a:solidFill>
                <a:highlight>
                  <a:srgbClr val="FFFFFF"/>
                </a:highlight>
                <a:latin typeface="Barlow"/>
                <a:ea typeface="Barlow"/>
                <a:cs typeface="Barlow"/>
                <a:sym typeface="Barlow"/>
                <a:hlinkClick r:id="rId3"/>
              </a:rPr>
              <a:t>https://bit.ly/AI-litrev</a:t>
            </a:r>
            <a:endParaRPr sz="1800">
              <a:solidFill>
                <a:schemeClr val="dk1"/>
              </a:solidFill>
              <a:highlight>
                <a:srgbClr val="FFFFFF"/>
              </a:highlight>
              <a:latin typeface="Barlow"/>
              <a:ea typeface="Barlow"/>
              <a:cs typeface="Barlow"/>
              <a:sym typeface="Barlow"/>
            </a:endParaRPr>
          </a:p>
          <a:p>
            <a:pPr indent="0" lvl="0" marL="0" rtl="0" algn="l">
              <a:spcBef>
                <a:spcPts val="0"/>
              </a:spcBef>
              <a:spcAft>
                <a:spcPts val="0"/>
              </a:spcAft>
              <a:buNone/>
            </a:pPr>
            <a:r>
              <a:t/>
            </a:r>
            <a:endParaRPr sz="1800">
              <a:solidFill>
                <a:schemeClr val="dk1"/>
              </a:solidFill>
              <a:highlight>
                <a:srgbClr val="FFFFFF"/>
              </a:highlight>
              <a:latin typeface="Barlow"/>
              <a:ea typeface="Barlow"/>
              <a:cs typeface="Barlow"/>
              <a:sym typeface="Barlow"/>
            </a:endParaRPr>
          </a:p>
          <a:p>
            <a:pPr indent="0" lvl="0" marL="0" rtl="0" algn="l">
              <a:spcBef>
                <a:spcPts val="0"/>
              </a:spcBef>
              <a:spcAft>
                <a:spcPts val="0"/>
              </a:spcAft>
              <a:buNone/>
            </a:pPr>
            <a:r>
              <a:rPr lang="en" sz="1800">
                <a:solidFill>
                  <a:schemeClr val="dk1"/>
                </a:solidFill>
                <a:highlight>
                  <a:srgbClr val="FFFFFF"/>
                </a:highlight>
                <a:latin typeface="Barlow"/>
                <a:ea typeface="Barlow"/>
                <a:cs typeface="Barlow"/>
                <a:sym typeface="Barlow"/>
              </a:rPr>
              <a:t>Feedback survey:  </a:t>
            </a:r>
            <a:r>
              <a:rPr lang="en" sz="1800" u="sng">
                <a:solidFill>
                  <a:schemeClr val="hlink"/>
                </a:solidFill>
                <a:highlight>
                  <a:srgbClr val="FFFFFF"/>
                </a:highlight>
                <a:latin typeface="Barlow"/>
                <a:ea typeface="Barlow"/>
                <a:cs typeface="Barlow"/>
                <a:sym typeface="Barlow"/>
                <a:hlinkClick r:id="rId4"/>
              </a:rPr>
              <a:t>https://bit.ly/AI-litrev-feedback</a:t>
            </a:r>
            <a:r>
              <a:rPr lang="en" sz="1800">
                <a:solidFill>
                  <a:schemeClr val="dk1"/>
                </a:solidFill>
                <a:highlight>
                  <a:srgbClr val="FFFFFF"/>
                </a:highlight>
                <a:latin typeface="Barlow"/>
                <a:ea typeface="Barlow"/>
                <a:cs typeface="Barlow"/>
                <a:sym typeface="Barlow"/>
              </a:rPr>
              <a:t>  </a:t>
            </a:r>
            <a:endParaRPr sz="2700">
              <a:solidFill>
                <a:schemeClr val="dk1"/>
              </a:solidFill>
              <a:latin typeface="Barlow"/>
              <a:ea typeface="Barlow"/>
              <a:cs typeface="Barlow"/>
              <a:sym typeface="Barlow"/>
            </a:endParaRPr>
          </a:p>
        </p:txBody>
      </p:sp>
      <p:sp>
        <p:nvSpPr>
          <p:cNvPr id="229" name="Google Shape;229;p34"/>
          <p:cNvSpPr txBox="1"/>
          <p:nvPr/>
        </p:nvSpPr>
        <p:spPr>
          <a:xfrm>
            <a:off x="285750" y="1576850"/>
            <a:ext cx="2615700" cy="1432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100">
                <a:solidFill>
                  <a:srgbClr val="0D0D0D"/>
                </a:solidFill>
                <a:highlight>
                  <a:srgbClr val="FFFFFF"/>
                </a:highlight>
                <a:latin typeface="Roboto"/>
                <a:ea typeface="Roboto"/>
                <a:cs typeface="Roboto"/>
                <a:sym typeface="Roboto"/>
              </a:rPr>
              <a:t>Do you have a question?</a:t>
            </a:r>
            <a:endParaRPr sz="1100">
              <a:solidFill>
                <a:srgbClr val="0D0D0D"/>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rPr lang="en" sz="1100">
                <a:solidFill>
                  <a:srgbClr val="0D0D0D"/>
                </a:solidFill>
                <a:highlight>
                  <a:srgbClr val="FFFFFF"/>
                </a:highlight>
                <a:latin typeface="Roboto"/>
                <a:ea typeface="Roboto"/>
                <a:cs typeface="Roboto"/>
                <a:sym typeface="Roboto"/>
              </a:rPr>
              <a:t>你有问题吗？</a:t>
            </a:r>
            <a:endParaRPr sz="1100">
              <a:solidFill>
                <a:srgbClr val="0D0D0D"/>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rPr lang="en" sz="1100">
                <a:solidFill>
                  <a:srgbClr val="0D0D0D"/>
                </a:solidFill>
                <a:highlight>
                  <a:srgbClr val="FFFFFF"/>
                </a:highlight>
                <a:latin typeface="Roboto"/>
                <a:ea typeface="Roboto"/>
                <a:cs typeface="Roboto"/>
                <a:sym typeface="Roboto"/>
              </a:rPr>
              <a:t>क्या आपका कोई प्रश्न है?</a:t>
            </a:r>
            <a:endParaRPr sz="1100">
              <a:solidFill>
                <a:srgbClr val="0D0D0D"/>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rPr lang="en" sz="1100">
                <a:solidFill>
                  <a:srgbClr val="0D0D0D"/>
                </a:solidFill>
                <a:highlight>
                  <a:srgbClr val="FFFFFF"/>
                </a:highlight>
                <a:latin typeface="Roboto"/>
                <a:ea typeface="Roboto"/>
                <a:cs typeface="Roboto"/>
                <a:sym typeface="Roboto"/>
              </a:rPr>
              <a:t>¿Tienes una pregunta?</a:t>
            </a:r>
            <a:endParaRPr sz="1100">
              <a:solidFill>
                <a:srgbClr val="0D0D0D"/>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rPr lang="en" sz="1100">
                <a:solidFill>
                  <a:srgbClr val="0D0D0D"/>
                </a:solidFill>
                <a:highlight>
                  <a:srgbClr val="FFFFFF"/>
                </a:highlight>
                <a:latin typeface="Roboto"/>
                <a:ea typeface="Roboto"/>
                <a:cs typeface="Roboto"/>
                <a:sym typeface="Roboto"/>
              </a:rPr>
              <a:t>Avez-vous une question?</a:t>
            </a:r>
            <a:endParaRPr sz="1100">
              <a:solidFill>
                <a:srgbClr val="0D0D0D"/>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rPr lang="en" sz="1100">
                <a:solidFill>
                  <a:srgbClr val="0D0D0D"/>
                </a:solidFill>
                <a:highlight>
                  <a:srgbClr val="FFFFFF"/>
                </a:highlight>
                <a:latin typeface="Roboto"/>
                <a:ea typeface="Roboto"/>
                <a:cs typeface="Roboto"/>
                <a:sym typeface="Roboto"/>
              </a:rPr>
              <a:t>هل لديك سؤال</a:t>
            </a:r>
            <a:r>
              <a:rPr lang="en" sz="1100">
                <a:solidFill>
                  <a:srgbClr val="0D0D0D"/>
                </a:solidFill>
                <a:highlight>
                  <a:srgbClr val="FFFFFF"/>
                </a:highlight>
                <a:latin typeface="Roboto"/>
                <a:ea typeface="Roboto"/>
                <a:cs typeface="Roboto"/>
                <a:sym typeface="Roboto"/>
              </a:rPr>
              <a:t>؟</a:t>
            </a:r>
            <a:endParaRPr sz="1100">
              <a:solidFill>
                <a:srgbClr val="0D0D0D"/>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230" name="Google Shape;230;p34"/>
          <p:cNvSpPr txBox="1"/>
          <p:nvPr/>
        </p:nvSpPr>
        <p:spPr>
          <a:xfrm>
            <a:off x="2321125" y="1576850"/>
            <a:ext cx="2373300" cy="1366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100">
                <a:solidFill>
                  <a:srgbClr val="0D0D0D"/>
                </a:solidFill>
                <a:highlight>
                  <a:srgbClr val="FFFFFF"/>
                </a:highlight>
                <a:latin typeface="Roboto"/>
                <a:ea typeface="Roboto"/>
                <a:cs typeface="Roboto"/>
                <a:sym typeface="Roboto"/>
              </a:rPr>
              <a:t>আপনার কি কোনো প্রশ্ন আছে?</a:t>
            </a:r>
            <a:endParaRPr sz="1100">
              <a:solidFill>
                <a:srgbClr val="0D0D0D"/>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rPr lang="en" sz="1100">
                <a:solidFill>
                  <a:srgbClr val="0D0D0D"/>
                </a:solidFill>
                <a:highlight>
                  <a:srgbClr val="FFFFFF"/>
                </a:highlight>
                <a:latin typeface="Roboto"/>
                <a:ea typeface="Roboto"/>
                <a:cs typeface="Roboto"/>
                <a:sym typeface="Roboto"/>
              </a:rPr>
              <a:t>У вас есть вопрос?</a:t>
            </a:r>
            <a:endParaRPr sz="1100">
              <a:solidFill>
                <a:srgbClr val="0D0D0D"/>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rPr lang="en" sz="1100">
                <a:solidFill>
                  <a:srgbClr val="0D0D0D"/>
                </a:solidFill>
                <a:highlight>
                  <a:srgbClr val="FFFFFF"/>
                </a:highlight>
                <a:latin typeface="Roboto"/>
                <a:ea typeface="Roboto"/>
                <a:cs typeface="Roboto"/>
                <a:sym typeface="Roboto"/>
              </a:rPr>
              <a:t>Você tem uma pergunta?</a:t>
            </a:r>
            <a:endParaRPr sz="1100">
              <a:solidFill>
                <a:srgbClr val="0D0D0D"/>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rPr lang="en" sz="1100">
                <a:solidFill>
                  <a:srgbClr val="0D0D0D"/>
                </a:solidFill>
                <a:highlight>
                  <a:srgbClr val="FFFFFF"/>
                </a:highlight>
                <a:latin typeface="Roboto"/>
                <a:ea typeface="Roboto"/>
                <a:cs typeface="Roboto"/>
                <a:sym typeface="Roboto"/>
              </a:rPr>
              <a:t>کیا آپ کے پاس کوئی سوال ہے؟</a:t>
            </a:r>
            <a:endParaRPr sz="1100">
              <a:solidFill>
                <a:srgbClr val="0D0D0D"/>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rPr lang="en" sz="1100">
                <a:solidFill>
                  <a:srgbClr val="0D0D0D"/>
                </a:solidFill>
                <a:highlight>
                  <a:srgbClr val="FFFFFF"/>
                </a:highlight>
                <a:latin typeface="Roboto"/>
                <a:ea typeface="Roboto"/>
                <a:cs typeface="Roboto"/>
                <a:sym typeface="Roboto"/>
              </a:rPr>
              <a:t>Apakah Anda memiliki pertanyaan?</a:t>
            </a:r>
            <a:endParaRPr sz="1100">
              <a:solidFill>
                <a:srgbClr val="0D0D0D"/>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2100">
              <a:solidFill>
                <a:schemeClr val="dk1"/>
              </a:solidFill>
              <a:latin typeface="Calibri"/>
              <a:ea typeface="Calibri"/>
              <a:cs typeface="Calibri"/>
              <a:sym typeface="Calibri"/>
            </a:endParaRPr>
          </a:p>
          <a:p>
            <a:pPr indent="0" lvl="0" marL="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231" name="Google Shape;231;p34"/>
          <p:cNvSpPr txBox="1"/>
          <p:nvPr/>
        </p:nvSpPr>
        <p:spPr>
          <a:xfrm>
            <a:off x="4694425" y="1576850"/>
            <a:ext cx="2035200" cy="102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100">
                <a:solidFill>
                  <a:srgbClr val="0D0D0D"/>
                </a:solidFill>
                <a:highlight>
                  <a:srgbClr val="FFFFFF"/>
                </a:highlight>
                <a:latin typeface="Roboto"/>
                <a:ea typeface="Roboto"/>
                <a:cs typeface="Roboto"/>
                <a:sym typeface="Roboto"/>
              </a:rPr>
              <a:t>Haben Sie eine Frage?</a:t>
            </a:r>
            <a:endParaRPr sz="1100">
              <a:solidFill>
                <a:srgbClr val="0D0D0D"/>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rPr lang="en" sz="1100">
                <a:solidFill>
                  <a:srgbClr val="0D0D0D"/>
                </a:solidFill>
                <a:highlight>
                  <a:srgbClr val="FFFFFF"/>
                </a:highlight>
                <a:latin typeface="Roboto"/>
                <a:ea typeface="Roboto"/>
                <a:cs typeface="Roboto"/>
                <a:sym typeface="Roboto"/>
              </a:rPr>
              <a:t>質問はありますか？</a:t>
            </a:r>
            <a:endParaRPr sz="1100">
              <a:solidFill>
                <a:srgbClr val="0D0D0D"/>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rPr lang="en" sz="1100">
                <a:solidFill>
                  <a:srgbClr val="0D0D0D"/>
                </a:solidFill>
                <a:highlight>
                  <a:srgbClr val="FFFFFF"/>
                </a:highlight>
                <a:latin typeface="Roboto"/>
                <a:ea typeface="Roboto"/>
                <a:cs typeface="Roboto"/>
                <a:sym typeface="Roboto"/>
              </a:rPr>
              <a:t>Je, una swali?</a:t>
            </a:r>
            <a:endParaRPr sz="1100">
              <a:solidFill>
                <a:srgbClr val="0D0D0D"/>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rPr lang="en" sz="1100">
                <a:solidFill>
                  <a:srgbClr val="0D0D0D"/>
                </a:solidFill>
                <a:highlight>
                  <a:srgbClr val="FFFFFF"/>
                </a:highlight>
                <a:latin typeface="Roboto"/>
                <a:ea typeface="Roboto"/>
                <a:cs typeface="Roboto"/>
                <a:sym typeface="Roboto"/>
              </a:rPr>
              <a:t>तुमच्याकडे कोणता प्रश्न आहे का?</a:t>
            </a:r>
            <a:endParaRPr sz="1100">
              <a:solidFill>
                <a:srgbClr val="0D0D0D"/>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rPr lang="en" sz="1100">
                <a:solidFill>
                  <a:srgbClr val="0D0D0D"/>
                </a:solidFill>
                <a:highlight>
                  <a:srgbClr val="FFFFFF"/>
                </a:highlight>
                <a:latin typeface="Roboto"/>
                <a:ea typeface="Roboto"/>
                <a:cs typeface="Roboto"/>
                <a:sym typeface="Roboto"/>
              </a:rPr>
              <a:t>మీకు ఏదైనా ప్రశ్న ఉందా?</a:t>
            </a:r>
            <a:endParaRPr sz="1100">
              <a:solidFill>
                <a:srgbClr val="0D0D0D"/>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t/>
            </a:r>
            <a:endParaRPr sz="1200">
              <a:solidFill>
                <a:srgbClr val="0D0D0D"/>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232" name="Google Shape;232;p34"/>
          <p:cNvSpPr txBox="1"/>
          <p:nvPr/>
        </p:nvSpPr>
        <p:spPr>
          <a:xfrm>
            <a:off x="6729625" y="1628300"/>
            <a:ext cx="2414400" cy="66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rgbClr val="0D0D0D"/>
                </a:solidFill>
                <a:highlight>
                  <a:srgbClr val="FFFFFF"/>
                </a:highlight>
                <a:latin typeface="Roboto"/>
                <a:ea typeface="Roboto"/>
                <a:cs typeface="Roboto"/>
                <a:sym typeface="Roboto"/>
              </a:rPr>
              <a:t>Bir sorunuz var mı?</a:t>
            </a:r>
            <a:endParaRPr sz="1100">
              <a:solidFill>
                <a:srgbClr val="0D0D0D"/>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100">
                <a:solidFill>
                  <a:srgbClr val="0D0D0D"/>
                </a:solidFill>
                <a:highlight>
                  <a:srgbClr val="FFFFFF"/>
                </a:highlight>
                <a:latin typeface="Roboto"/>
                <a:ea typeface="Roboto"/>
                <a:cs typeface="Roboto"/>
                <a:sym typeface="Roboto"/>
              </a:rPr>
              <a:t>질문 있으세요?</a:t>
            </a:r>
            <a:endParaRPr sz="1100">
              <a:solidFill>
                <a:srgbClr val="0D0D0D"/>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100">
                <a:solidFill>
                  <a:srgbClr val="0D0D0D"/>
                </a:solidFill>
                <a:highlight>
                  <a:srgbClr val="FFFFFF"/>
                </a:highlight>
                <a:latin typeface="Roboto"/>
                <a:ea typeface="Roboto"/>
                <a:cs typeface="Roboto"/>
                <a:sym typeface="Roboto"/>
              </a:rPr>
              <a:t>Bạn có câu hỏi nào không?</a:t>
            </a:r>
            <a:endParaRPr sz="1100">
              <a:solidFill>
                <a:srgbClr val="0D0D0D"/>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2000">
              <a:solidFill>
                <a:schemeClr val="dk1"/>
              </a:solidFill>
              <a:latin typeface="Calibri"/>
              <a:ea typeface="Calibri"/>
              <a:cs typeface="Calibri"/>
              <a:sym typeface="Calibri"/>
            </a:endParaRPr>
          </a:p>
        </p:txBody>
      </p:sp>
      <p:sp>
        <p:nvSpPr>
          <p:cNvPr id="233" name="Google Shape;233;p34"/>
          <p:cNvSpPr txBox="1"/>
          <p:nvPr/>
        </p:nvSpPr>
        <p:spPr>
          <a:xfrm>
            <a:off x="2391000" y="2539425"/>
            <a:ext cx="3203700" cy="24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rgbClr val="0D0D0D"/>
                </a:solidFill>
                <a:highlight>
                  <a:srgbClr val="FFFFFF"/>
                </a:highlight>
                <a:latin typeface="Roboto"/>
                <a:ea typeface="Roboto"/>
                <a:cs typeface="Roboto"/>
                <a:sym typeface="Roboto"/>
              </a:rPr>
              <a:t>உங்களுக்கு ஏதேனும் கேள்வி உள்ளதா?</a:t>
            </a:r>
            <a:endParaRPr sz="21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6"/>
          <p:cNvSpPr txBox="1"/>
          <p:nvPr/>
        </p:nvSpPr>
        <p:spPr>
          <a:xfrm>
            <a:off x="160950" y="871475"/>
            <a:ext cx="7663800" cy="44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Barlow"/>
                <a:ea typeface="Barlow"/>
                <a:cs typeface="Barlow"/>
                <a:sym typeface="Barlow"/>
              </a:rPr>
              <a:t>Handout/place for notes/place for questions</a:t>
            </a:r>
            <a:r>
              <a:rPr lang="en" sz="2100">
                <a:solidFill>
                  <a:schemeClr val="dk1"/>
                </a:solidFill>
                <a:latin typeface="Calibri"/>
                <a:ea typeface="Calibri"/>
                <a:cs typeface="Calibri"/>
                <a:sym typeface="Calibri"/>
              </a:rPr>
              <a:t>: </a:t>
            </a:r>
            <a:r>
              <a:rPr lang="en" sz="1800" u="sng">
                <a:solidFill>
                  <a:schemeClr val="hlink"/>
                </a:solidFill>
                <a:highlight>
                  <a:srgbClr val="FFFFFF"/>
                </a:highlight>
                <a:latin typeface="Barlow"/>
                <a:ea typeface="Barlow"/>
                <a:cs typeface="Barlow"/>
                <a:sym typeface="Barlow"/>
                <a:hlinkClick r:id="rId3"/>
              </a:rPr>
              <a:t>https://bit.ly/AI-litrev</a:t>
            </a:r>
            <a:endParaRPr sz="1800">
              <a:solidFill>
                <a:schemeClr val="dk1"/>
              </a:solidFill>
              <a:highlight>
                <a:srgbClr val="FFFFFF"/>
              </a:highlight>
              <a:latin typeface="Barlow"/>
              <a:ea typeface="Barlow"/>
              <a:cs typeface="Barlow"/>
              <a:sym typeface="Barlow"/>
            </a:endParaRPr>
          </a:p>
          <a:p>
            <a:pPr indent="0" lvl="0" marL="0" rtl="0" algn="l">
              <a:spcBef>
                <a:spcPts val="0"/>
              </a:spcBef>
              <a:spcAft>
                <a:spcPts val="0"/>
              </a:spcAft>
              <a:buNone/>
            </a:pPr>
            <a:r>
              <a:t/>
            </a:r>
            <a:endParaRPr sz="1800">
              <a:solidFill>
                <a:schemeClr val="dk1"/>
              </a:solidFill>
              <a:highlight>
                <a:srgbClr val="FFFFFF"/>
              </a:highlight>
              <a:latin typeface="Barlow"/>
              <a:ea typeface="Barlow"/>
              <a:cs typeface="Barlow"/>
              <a:sym typeface="Barlow"/>
            </a:endParaRPr>
          </a:p>
          <a:p>
            <a:pPr indent="0" lvl="0" marL="0" rtl="0" algn="l">
              <a:spcBef>
                <a:spcPts val="0"/>
              </a:spcBef>
              <a:spcAft>
                <a:spcPts val="0"/>
              </a:spcAft>
              <a:buNone/>
            </a:pPr>
            <a:r>
              <a:rPr lang="en" sz="1800">
                <a:solidFill>
                  <a:schemeClr val="dk1"/>
                </a:solidFill>
                <a:highlight>
                  <a:srgbClr val="FFFFFF"/>
                </a:highlight>
                <a:latin typeface="Barlow"/>
                <a:ea typeface="Barlow"/>
                <a:cs typeface="Barlow"/>
                <a:sym typeface="Barlow"/>
              </a:rPr>
              <a:t>Feedback survey:  </a:t>
            </a:r>
            <a:r>
              <a:rPr lang="en" sz="1800" u="sng">
                <a:solidFill>
                  <a:schemeClr val="hlink"/>
                </a:solidFill>
                <a:highlight>
                  <a:srgbClr val="FFFFFF"/>
                </a:highlight>
                <a:latin typeface="Barlow"/>
                <a:ea typeface="Barlow"/>
                <a:cs typeface="Barlow"/>
                <a:sym typeface="Barlow"/>
                <a:hlinkClick r:id="rId4"/>
              </a:rPr>
              <a:t>https://bit.ly/AI-litrev-feedback</a:t>
            </a:r>
            <a:r>
              <a:rPr lang="en" sz="1800">
                <a:solidFill>
                  <a:schemeClr val="dk1"/>
                </a:solidFill>
                <a:highlight>
                  <a:srgbClr val="FFFFFF"/>
                </a:highlight>
                <a:latin typeface="Barlow"/>
                <a:ea typeface="Barlow"/>
                <a:cs typeface="Barlow"/>
                <a:sym typeface="Barlow"/>
              </a:rPr>
              <a:t> </a:t>
            </a:r>
            <a:r>
              <a:rPr lang="en" sz="1800">
                <a:solidFill>
                  <a:schemeClr val="dk1"/>
                </a:solidFill>
                <a:highlight>
                  <a:srgbClr val="FFFFFF"/>
                </a:highlight>
                <a:latin typeface="Barlow"/>
                <a:ea typeface="Barlow"/>
                <a:cs typeface="Barlow"/>
                <a:sym typeface="Barlow"/>
              </a:rPr>
              <a:t> </a:t>
            </a:r>
            <a:endParaRPr sz="2700">
              <a:solidFill>
                <a:schemeClr val="dk1"/>
              </a:solidFill>
              <a:latin typeface="Barlow"/>
              <a:ea typeface="Barlow"/>
              <a:cs typeface="Barlow"/>
              <a:sym typeface="Barlow"/>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7"/>
          <p:cNvSpPr txBox="1"/>
          <p:nvPr/>
        </p:nvSpPr>
        <p:spPr>
          <a:xfrm>
            <a:off x="19550" y="609950"/>
            <a:ext cx="9095400" cy="397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149" name="Google Shape;149;p27"/>
          <p:cNvSpPr txBox="1"/>
          <p:nvPr/>
        </p:nvSpPr>
        <p:spPr>
          <a:xfrm>
            <a:off x="0" y="609950"/>
            <a:ext cx="57354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800">
                <a:solidFill>
                  <a:schemeClr val="dk1"/>
                </a:solidFill>
                <a:highlight>
                  <a:srgbClr val="FFFFFF"/>
                </a:highlight>
                <a:latin typeface="Barlow"/>
                <a:ea typeface="Barlow"/>
                <a:cs typeface="Barlow"/>
                <a:sym typeface="Barlow"/>
              </a:rPr>
              <a:t>AI-Powered Tools for Literature Reviews</a:t>
            </a:r>
            <a:endParaRPr>
              <a:solidFill>
                <a:schemeClr val="dk1"/>
              </a:solidFill>
              <a:highlight>
                <a:srgbClr val="FFFFFF"/>
              </a:highlight>
              <a:latin typeface="Barlow"/>
              <a:ea typeface="Barlow"/>
              <a:cs typeface="Barlow"/>
              <a:sym typeface="Barlow"/>
            </a:endParaRPr>
          </a:p>
        </p:txBody>
      </p:sp>
      <p:pic>
        <p:nvPicPr>
          <p:cNvPr id="150" name="Google Shape;150;p27"/>
          <p:cNvPicPr preferRelativeResize="0"/>
          <p:nvPr/>
        </p:nvPicPr>
        <p:blipFill>
          <a:blip r:embed="rId3">
            <a:alphaModFix/>
          </a:blip>
          <a:stretch>
            <a:fillRect/>
          </a:stretch>
        </p:blipFill>
        <p:spPr>
          <a:xfrm>
            <a:off x="6981077" y="2204075"/>
            <a:ext cx="1044600" cy="294625"/>
          </a:xfrm>
          <a:prstGeom prst="rect">
            <a:avLst/>
          </a:prstGeom>
          <a:noFill/>
          <a:ln>
            <a:noFill/>
          </a:ln>
        </p:spPr>
      </p:pic>
      <p:pic>
        <p:nvPicPr>
          <p:cNvPr id="151" name="Google Shape;151;p27"/>
          <p:cNvPicPr preferRelativeResize="0"/>
          <p:nvPr/>
        </p:nvPicPr>
        <p:blipFill>
          <a:blip r:embed="rId4">
            <a:alphaModFix/>
          </a:blip>
          <a:stretch>
            <a:fillRect/>
          </a:stretch>
        </p:blipFill>
        <p:spPr>
          <a:xfrm>
            <a:off x="2563625" y="2076000"/>
            <a:ext cx="1352130" cy="249850"/>
          </a:xfrm>
          <a:prstGeom prst="rect">
            <a:avLst/>
          </a:prstGeom>
          <a:noFill/>
          <a:ln>
            <a:noFill/>
          </a:ln>
        </p:spPr>
      </p:pic>
      <p:pic>
        <p:nvPicPr>
          <p:cNvPr id="152" name="Google Shape;152;p27"/>
          <p:cNvPicPr preferRelativeResize="0"/>
          <p:nvPr/>
        </p:nvPicPr>
        <p:blipFill>
          <a:blip r:embed="rId5">
            <a:alphaModFix/>
          </a:blip>
          <a:stretch>
            <a:fillRect/>
          </a:stretch>
        </p:blipFill>
        <p:spPr>
          <a:xfrm>
            <a:off x="2633863" y="3060413"/>
            <a:ext cx="1042643" cy="249850"/>
          </a:xfrm>
          <a:prstGeom prst="rect">
            <a:avLst/>
          </a:prstGeom>
          <a:noFill/>
          <a:ln>
            <a:noFill/>
          </a:ln>
        </p:spPr>
      </p:pic>
      <p:pic>
        <p:nvPicPr>
          <p:cNvPr id="153" name="Google Shape;153;p27"/>
          <p:cNvPicPr preferRelativeResize="0"/>
          <p:nvPr/>
        </p:nvPicPr>
        <p:blipFill>
          <a:blip r:embed="rId6">
            <a:alphaModFix/>
          </a:blip>
          <a:stretch>
            <a:fillRect/>
          </a:stretch>
        </p:blipFill>
        <p:spPr>
          <a:xfrm>
            <a:off x="3808868" y="2562118"/>
            <a:ext cx="934650" cy="394225"/>
          </a:xfrm>
          <a:prstGeom prst="rect">
            <a:avLst/>
          </a:prstGeom>
          <a:noFill/>
          <a:ln>
            <a:noFill/>
          </a:ln>
        </p:spPr>
      </p:pic>
      <p:pic>
        <p:nvPicPr>
          <p:cNvPr id="154" name="Google Shape;154;p27"/>
          <p:cNvPicPr preferRelativeResize="0"/>
          <p:nvPr/>
        </p:nvPicPr>
        <p:blipFill>
          <a:blip r:embed="rId7">
            <a:alphaModFix/>
          </a:blip>
          <a:stretch>
            <a:fillRect/>
          </a:stretch>
        </p:blipFill>
        <p:spPr>
          <a:xfrm>
            <a:off x="631339" y="2535550"/>
            <a:ext cx="733673" cy="294625"/>
          </a:xfrm>
          <a:prstGeom prst="rect">
            <a:avLst/>
          </a:prstGeom>
          <a:noFill/>
          <a:ln>
            <a:noFill/>
          </a:ln>
        </p:spPr>
      </p:pic>
      <p:pic>
        <p:nvPicPr>
          <p:cNvPr id="155" name="Google Shape;155;p27"/>
          <p:cNvPicPr preferRelativeResize="0"/>
          <p:nvPr/>
        </p:nvPicPr>
        <p:blipFill>
          <a:blip r:embed="rId8">
            <a:alphaModFix/>
          </a:blip>
          <a:stretch>
            <a:fillRect/>
          </a:stretch>
        </p:blipFill>
        <p:spPr>
          <a:xfrm>
            <a:off x="1188150" y="3247625"/>
            <a:ext cx="1052767" cy="305150"/>
          </a:xfrm>
          <a:prstGeom prst="rect">
            <a:avLst/>
          </a:prstGeom>
          <a:noFill/>
          <a:ln>
            <a:noFill/>
          </a:ln>
        </p:spPr>
      </p:pic>
      <p:pic>
        <p:nvPicPr>
          <p:cNvPr id="156" name="Google Shape;156;p27"/>
          <p:cNvPicPr preferRelativeResize="0"/>
          <p:nvPr/>
        </p:nvPicPr>
        <p:blipFill>
          <a:blip r:embed="rId9">
            <a:alphaModFix/>
          </a:blip>
          <a:stretch>
            <a:fillRect/>
          </a:stretch>
        </p:blipFill>
        <p:spPr>
          <a:xfrm>
            <a:off x="3915749" y="1581650"/>
            <a:ext cx="850075" cy="470475"/>
          </a:xfrm>
          <a:prstGeom prst="rect">
            <a:avLst/>
          </a:prstGeom>
          <a:noFill/>
          <a:ln>
            <a:noFill/>
          </a:ln>
        </p:spPr>
      </p:pic>
      <p:pic>
        <p:nvPicPr>
          <p:cNvPr id="157" name="Google Shape;157;p27"/>
          <p:cNvPicPr preferRelativeResize="0"/>
          <p:nvPr/>
        </p:nvPicPr>
        <p:blipFill>
          <a:blip r:embed="rId10">
            <a:alphaModFix/>
          </a:blip>
          <a:stretch>
            <a:fillRect/>
          </a:stretch>
        </p:blipFill>
        <p:spPr>
          <a:xfrm>
            <a:off x="3263325" y="3622288"/>
            <a:ext cx="961219" cy="305150"/>
          </a:xfrm>
          <a:prstGeom prst="rect">
            <a:avLst/>
          </a:prstGeom>
          <a:noFill/>
          <a:ln>
            <a:noFill/>
          </a:ln>
        </p:spPr>
      </p:pic>
      <p:pic>
        <p:nvPicPr>
          <p:cNvPr id="158" name="Google Shape;158;p27"/>
          <p:cNvPicPr preferRelativeResize="0"/>
          <p:nvPr/>
        </p:nvPicPr>
        <p:blipFill>
          <a:blip r:embed="rId11">
            <a:alphaModFix/>
          </a:blip>
          <a:stretch>
            <a:fillRect/>
          </a:stretch>
        </p:blipFill>
        <p:spPr>
          <a:xfrm>
            <a:off x="1333263" y="1784031"/>
            <a:ext cx="762549" cy="334075"/>
          </a:xfrm>
          <a:prstGeom prst="rect">
            <a:avLst/>
          </a:prstGeom>
          <a:noFill/>
          <a:ln>
            <a:noFill/>
          </a:ln>
        </p:spPr>
      </p:pic>
      <p:pic>
        <p:nvPicPr>
          <p:cNvPr id="159" name="Google Shape;159;p27"/>
          <p:cNvPicPr preferRelativeResize="0"/>
          <p:nvPr/>
        </p:nvPicPr>
        <p:blipFill>
          <a:blip r:embed="rId12">
            <a:alphaModFix/>
          </a:blip>
          <a:stretch>
            <a:fillRect/>
          </a:stretch>
        </p:blipFill>
        <p:spPr>
          <a:xfrm>
            <a:off x="7175600" y="2956344"/>
            <a:ext cx="850075" cy="286831"/>
          </a:xfrm>
          <a:prstGeom prst="rect">
            <a:avLst/>
          </a:prstGeom>
          <a:noFill/>
          <a:ln>
            <a:noFill/>
          </a:ln>
        </p:spPr>
      </p:pic>
      <p:pic>
        <p:nvPicPr>
          <p:cNvPr id="160" name="Google Shape;160;p27"/>
          <p:cNvPicPr preferRelativeResize="0"/>
          <p:nvPr/>
        </p:nvPicPr>
        <p:blipFill>
          <a:blip r:embed="rId13">
            <a:alphaModFix/>
          </a:blip>
          <a:stretch>
            <a:fillRect/>
          </a:stretch>
        </p:blipFill>
        <p:spPr>
          <a:xfrm>
            <a:off x="2095800" y="3754475"/>
            <a:ext cx="782863" cy="249850"/>
          </a:xfrm>
          <a:prstGeom prst="rect">
            <a:avLst/>
          </a:prstGeom>
          <a:noFill/>
          <a:ln>
            <a:noFill/>
          </a:ln>
        </p:spPr>
      </p:pic>
      <p:pic>
        <p:nvPicPr>
          <p:cNvPr id="161" name="Google Shape;161;p27"/>
          <p:cNvPicPr preferRelativeResize="0"/>
          <p:nvPr/>
        </p:nvPicPr>
        <p:blipFill>
          <a:blip r:embed="rId14">
            <a:alphaModFix/>
          </a:blip>
          <a:stretch>
            <a:fillRect/>
          </a:stretch>
        </p:blipFill>
        <p:spPr>
          <a:xfrm>
            <a:off x="5194264" y="2204075"/>
            <a:ext cx="934650" cy="231600"/>
          </a:xfrm>
          <a:prstGeom prst="rect">
            <a:avLst/>
          </a:prstGeom>
          <a:noFill/>
          <a:ln>
            <a:noFill/>
          </a:ln>
        </p:spPr>
      </p:pic>
      <p:pic>
        <p:nvPicPr>
          <p:cNvPr id="162" name="Google Shape;162;p27"/>
          <p:cNvPicPr preferRelativeResize="0"/>
          <p:nvPr/>
        </p:nvPicPr>
        <p:blipFill>
          <a:blip r:embed="rId15">
            <a:alphaModFix/>
          </a:blip>
          <a:stretch>
            <a:fillRect/>
          </a:stretch>
        </p:blipFill>
        <p:spPr>
          <a:xfrm>
            <a:off x="4295916" y="4004316"/>
            <a:ext cx="1774530" cy="249825"/>
          </a:xfrm>
          <a:prstGeom prst="rect">
            <a:avLst/>
          </a:prstGeom>
          <a:noFill/>
          <a:ln>
            <a:noFill/>
          </a:ln>
        </p:spPr>
      </p:pic>
      <p:pic>
        <p:nvPicPr>
          <p:cNvPr id="163" name="Google Shape;163;p27"/>
          <p:cNvPicPr preferRelativeResize="0"/>
          <p:nvPr/>
        </p:nvPicPr>
        <p:blipFill>
          <a:blip r:embed="rId16">
            <a:alphaModFix/>
          </a:blip>
          <a:stretch>
            <a:fillRect/>
          </a:stretch>
        </p:blipFill>
        <p:spPr>
          <a:xfrm>
            <a:off x="5104850" y="3135650"/>
            <a:ext cx="1230029" cy="249850"/>
          </a:xfrm>
          <a:prstGeom prst="rect">
            <a:avLst/>
          </a:prstGeom>
          <a:noFill/>
          <a:ln>
            <a:noFill/>
          </a:ln>
        </p:spPr>
      </p:pic>
      <p:pic>
        <p:nvPicPr>
          <p:cNvPr id="164" name="Google Shape;164;p27"/>
          <p:cNvPicPr preferRelativeResize="0"/>
          <p:nvPr/>
        </p:nvPicPr>
        <p:blipFill>
          <a:blip r:embed="rId17">
            <a:alphaModFix/>
          </a:blip>
          <a:stretch>
            <a:fillRect/>
          </a:stretch>
        </p:blipFill>
        <p:spPr>
          <a:xfrm>
            <a:off x="145050" y="2020700"/>
            <a:ext cx="938923" cy="305150"/>
          </a:xfrm>
          <a:prstGeom prst="rect">
            <a:avLst/>
          </a:prstGeom>
          <a:noFill/>
          <a:ln>
            <a:noFill/>
          </a:ln>
        </p:spPr>
      </p:pic>
      <p:pic>
        <p:nvPicPr>
          <p:cNvPr id="165" name="Google Shape;165;p27"/>
          <p:cNvPicPr preferRelativeResize="0"/>
          <p:nvPr/>
        </p:nvPicPr>
        <p:blipFill>
          <a:blip r:embed="rId18">
            <a:alphaModFix/>
          </a:blip>
          <a:stretch>
            <a:fillRect/>
          </a:stretch>
        </p:blipFill>
        <p:spPr>
          <a:xfrm>
            <a:off x="6412775" y="3622300"/>
            <a:ext cx="1201528" cy="305150"/>
          </a:xfrm>
          <a:prstGeom prst="rect">
            <a:avLst/>
          </a:prstGeom>
          <a:noFill/>
          <a:ln>
            <a:noFill/>
          </a:ln>
        </p:spPr>
      </p:pic>
      <p:pic>
        <p:nvPicPr>
          <p:cNvPr id="166" name="Google Shape;166;p27"/>
          <p:cNvPicPr preferRelativeResize="0"/>
          <p:nvPr/>
        </p:nvPicPr>
        <p:blipFill>
          <a:blip r:embed="rId19">
            <a:alphaModFix/>
          </a:blip>
          <a:stretch>
            <a:fillRect/>
          </a:stretch>
        </p:blipFill>
        <p:spPr>
          <a:xfrm>
            <a:off x="5861700" y="1664313"/>
            <a:ext cx="839163" cy="305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8"/>
          <p:cNvSpPr txBox="1"/>
          <p:nvPr/>
        </p:nvSpPr>
        <p:spPr>
          <a:xfrm>
            <a:off x="0" y="587900"/>
            <a:ext cx="5735400" cy="3652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800">
                <a:solidFill>
                  <a:schemeClr val="dk1"/>
                </a:solidFill>
                <a:highlight>
                  <a:srgbClr val="FFFFFF"/>
                </a:highlight>
                <a:latin typeface="Barlow"/>
                <a:ea typeface="Barlow"/>
                <a:cs typeface="Barlow"/>
                <a:sym typeface="Barlow"/>
              </a:rPr>
              <a:t>Varieties of AI-Powered Tools for Literature Reviews</a:t>
            </a:r>
            <a:endParaRPr b="1" sz="1800">
              <a:solidFill>
                <a:schemeClr val="dk1"/>
              </a:solidFill>
              <a:highlight>
                <a:srgbClr val="FFFFFF"/>
              </a:highlight>
              <a:latin typeface="Barlow"/>
              <a:ea typeface="Barlow"/>
              <a:cs typeface="Barlow"/>
              <a:sym typeface="Barlow"/>
            </a:endParaRPr>
          </a:p>
          <a:p>
            <a:pPr indent="0" lvl="0" marL="0" rtl="0" algn="l">
              <a:lnSpc>
                <a:spcPct val="115000"/>
              </a:lnSpc>
              <a:spcBef>
                <a:spcPts val="0"/>
              </a:spcBef>
              <a:spcAft>
                <a:spcPts val="0"/>
              </a:spcAft>
              <a:buNone/>
            </a:pPr>
            <a:r>
              <a:t/>
            </a:r>
            <a:endParaRPr>
              <a:solidFill>
                <a:schemeClr val="dk1"/>
              </a:solidFill>
              <a:highlight>
                <a:srgbClr val="FFFFFF"/>
              </a:highlight>
              <a:latin typeface="Barlow"/>
              <a:ea typeface="Barlow"/>
              <a:cs typeface="Barlow"/>
              <a:sym typeface="Barlow"/>
            </a:endParaRPr>
          </a:p>
          <a:p>
            <a:pPr indent="0" lvl="0" marL="0" rtl="0" algn="l">
              <a:lnSpc>
                <a:spcPct val="115000"/>
              </a:lnSpc>
              <a:spcBef>
                <a:spcPts val="0"/>
              </a:spcBef>
              <a:spcAft>
                <a:spcPts val="0"/>
              </a:spcAft>
              <a:buNone/>
            </a:pPr>
            <a:r>
              <a:rPr lang="en" sz="1800">
                <a:solidFill>
                  <a:schemeClr val="dk1"/>
                </a:solidFill>
                <a:highlight>
                  <a:srgbClr val="FFFFFF"/>
                </a:highlight>
                <a:latin typeface="Barlow"/>
                <a:ea typeface="Barlow"/>
                <a:cs typeface="Barlow"/>
                <a:sym typeface="Barlow"/>
              </a:rPr>
              <a:t>Similarity calculators (aka literature mappers)</a:t>
            </a:r>
            <a:endParaRPr sz="1800">
              <a:solidFill>
                <a:schemeClr val="dk1"/>
              </a:solidFill>
              <a:highlight>
                <a:srgbClr val="FFFFFF"/>
              </a:highlight>
              <a:latin typeface="Barlow"/>
              <a:ea typeface="Barlow"/>
              <a:cs typeface="Barlow"/>
              <a:sym typeface="Barlow"/>
            </a:endParaRPr>
          </a:p>
          <a:p>
            <a:pPr indent="0" lvl="0" marL="0" rtl="0" algn="l">
              <a:lnSpc>
                <a:spcPct val="115000"/>
              </a:lnSpc>
              <a:spcBef>
                <a:spcPts val="0"/>
              </a:spcBef>
              <a:spcAft>
                <a:spcPts val="0"/>
              </a:spcAft>
              <a:buNone/>
            </a:pPr>
            <a:r>
              <a:t/>
            </a:r>
            <a:endParaRPr sz="1800">
              <a:solidFill>
                <a:schemeClr val="dk1"/>
              </a:solidFill>
              <a:highlight>
                <a:srgbClr val="FFFFFF"/>
              </a:highlight>
              <a:latin typeface="Barlow"/>
              <a:ea typeface="Barlow"/>
              <a:cs typeface="Barlow"/>
              <a:sym typeface="Barlow"/>
            </a:endParaRPr>
          </a:p>
          <a:p>
            <a:pPr indent="-342900" lvl="0" marL="914400" rtl="0" algn="l">
              <a:lnSpc>
                <a:spcPct val="150000"/>
              </a:lnSpc>
              <a:spcBef>
                <a:spcPts val="0"/>
              </a:spcBef>
              <a:spcAft>
                <a:spcPts val="0"/>
              </a:spcAft>
              <a:buClr>
                <a:schemeClr val="dk1"/>
              </a:buClr>
              <a:buSzPts val="1800"/>
              <a:buFont typeface="Barlow"/>
              <a:buChar char="○"/>
            </a:pPr>
            <a:r>
              <a:rPr lang="en" sz="1800">
                <a:solidFill>
                  <a:schemeClr val="dk1"/>
                </a:solidFill>
                <a:highlight>
                  <a:srgbClr val="FFFFFF"/>
                </a:highlight>
                <a:latin typeface="Barlow"/>
                <a:ea typeface="Barlow"/>
                <a:cs typeface="Barlow"/>
                <a:sym typeface="Barlow"/>
              </a:rPr>
              <a:t>User identifies one or more seed papers</a:t>
            </a:r>
            <a:endParaRPr sz="1800">
              <a:solidFill>
                <a:schemeClr val="dk1"/>
              </a:solidFill>
              <a:highlight>
                <a:srgbClr val="FFFFFF"/>
              </a:highlight>
              <a:latin typeface="Barlow"/>
              <a:ea typeface="Barlow"/>
              <a:cs typeface="Barlow"/>
              <a:sym typeface="Barlow"/>
            </a:endParaRPr>
          </a:p>
          <a:p>
            <a:pPr indent="-342900" lvl="0" marL="914400" rtl="0" algn="l">
              <a:lnSpc>
                <a:spcPct val="100000"/>
              </a:lnSpc>
              <a:spcBef>
                <a:spcPts val="0"/>
              </a:spcBef>
              <a:spcAft>
                <a:spcPts val="0"/>
              </a:spcAft>
              <a:buClr>
                <a:schemeClr val="dk1"/>
              </a:buClr>
              <a:buSzPts val="1800"/>
              <a:buFont typeface="Barlow"/>
              <a:buChar char="○"/>
            </a:pPr>
            <a:r>
              <a:rPr lang="en" sz="1800">
                <a:solidFill>
                  <a:schemeClr val="dk1"/>
                </a:solidFill>
                <a:highlight>
                  <a:srgbClr val="FFFFFF"/>
                </a:highlight>
                <a:latin typeface="Barlow"/>
                <a:ea typeface="Barlow"/>
                <a:cs typeface="Barlow"/>
                <a:sym typeface="Barlow"/>
              </a:rPr>
              <a:t>Tool analyses networks of citations and/or authorship</a:t>
            </a:r>
            <a:endParaRPr sz="1800">
              <a:solidFill>
                <a:schemeClr val="dk1"/>
              </a:solidFill>
              <a:highlight>
                <a:srgbClr val="FFFFFF"/>
              </a:highlight>
              <a:latin typeface="Barlow"/>
              <a:ea typeface="Barlow"/>
              <a:cs typeface="Barlow"/>
              <a:sym typeface="Barlow"/>
            </a:endParaRPr>
          </a:p>
          <a:p>
            <a:pPr indent="0" lvl="0" marL="0" rtl="0" algn="l">
              <a:lnSpc>
                <a:spcPct val="100000"/>
              </a:lnSpc>
              <a:spcBef>
                <a:spcPts val="0"/>
              </a:spcBef>
              <a:spcAft>
                <a:spcPts val="0"/>
              </a:spcAft>
              <a:buNone/>
            </a:pPr>
            <a:r>
              <a:t/>
            </a:r>
            <a:endParaRPr sz="1800">
              <a:solidFill>
                <a:schemeClr val="dk1"/>
              </a:solidFill>
              <a:highlight>
                <a:srgbClr val="FFFFFF"/>
              </a:highlight>
              <a:latin typeface="Barlow"/>
              <a:ea typeface="Barlow"/>
              <a:cs typeface="Barlow"/>
              <a:sym typeface="Barlow"/>
            </a:endParaRPr>
          </a:p>
          <a:p>
            <a:pPr indent="-342900" lvl="0" marL="914400" rtl="0" algn="l">
              <a:lnSpc>
                <a:spcPct val="100000"/>
              </a:lnSpc>
              <a:spcBef>
                <a:spcPts val="0"/>
              </a:spcBef>
              <a:spcAft>
                <a:spcPts val="0"/>
              </a:spcAft>
              <a:buClr>
                <a:schemeClr val="dk1"/>
              </a:buClr>
              <a:buSzPts val="1800"/>
              <a:buFont typeface="Barlow"/>
              <a:buChar char="○"/>
            </a:pPr>
            <a:r>
              <a:rPr lang="en" sz="1800">
                <a:solidFill>
                  <a:schemeClr val="dk1"/>
                </a:solidFill>
                <a:highlight>
                  <a:srgbClr val="FFFFFF"/>
                </a:highlight>
                <a:latin typeface="Barlow"/>
                <a:ea typeface="Barlow"/>
                <a:cs typeface="Barlow"/>
                <a:sym typeface="Barlow"/>
              </a:rPr>
              <a:t>Results based on similarity are presented as maps or lists</a:t>
            </a:r>
            <a:endParaRPr sz="1800">
              <a:solidFill>
                <a:schemeClr val="dk1"/>
              </a:solidFill>
              <a:highlight>
                <a:srgbClr val="FFFFFF"/>
              </a:highlight>
              <a:latin typeface="Barlow"/>
              <a:ea typeface="Barlow"/>
              <a:cs typeface="Barlow"/>
              <a:sym typeface="Barlow"/>
            </a:endParaRPr>
          </a:p>
          <a:p>
            <a:pPr indent="0" lvl="0" marL="0" rtl="0" algn="l">
              <a:lnSpc>
                <a:spcPct val="115000"/>
              </a:lnSpc>
              <a:spcBef>
                <a:spcPts val="0"/>
              </a:spcBef>
              <a:spcAft>
                <a:spcPts val="0"/>
              </a:spcAft>
              <a:buNone/>
            </a:pPr>
            <a:r>
              <a:t/>
            </a:r>
            <a:endParaRPr>
              <a:solidFill>
                <a:schemeClr val="dk1"/>
              </a:solidFill>
              <a:highlight>
                <a:srgbClr val="FFFFFF"/>
              </a:highlight>
              <a:latin typeface="Barlow"/>
              <a:ea typeface="Barlow"/>
              <a:cs typeface="Barlow"/>
              <a:sym typeface="Barlow"/>
            </a:endParaRPr>
          </a:p>
          <a:p>
            <a:pPr indent="0" lvl="0" marL="0" rtl="0" algn="l">
              <a:lnSpc>
                <a:spcPct val="115000"/>
              </a:lnSpc>
              <a:spcBef>
                <a:spcPts val="0"/>
              </a:spcBef>
              <a:spcAft>
                <a:spcPts val="0"/>
              </a:spcAft>
              <a:buNone/>
            </a:pPr>
            <a:r>
              <a:t/>
            </a:r>
            <a:endParaRPr>
              <a:solidFill>
                <a:schemeClr val="dk1"/>
              </a:solidFill>
              <a:highlight>
                <a:srgbClr val="FFFFFF"/>
              </a:highlight>
              <a:latin typeface="Barlow"/>
              <a:ea typeface="Barlow"/>
              <a:cs typeface="Barlow"/>
              <a:sym typeface="Barlow"/>
            </a:endParaRPr>
          </a:p>
        </p:txBody>
      </p:sp>
      <p:pic>
        <p:nvPicPr>
          <p:cNvPr id="172" name="Google Shape;172;p28"/>
          <p:cNvPicPr preferRelativeResize="0"/>
          <p:nvPr/>
        </p:nvPicPr>
        <p:blipFill>
          <a:blip r:embed="rId3">
            <a:alphaModFix/>
          </a:blip>
          <a:stretch>
            <a:fillRect/>
          </a:stretch>
        </p:blipFill>
        <p:spPr>
          <a:xfrm>
            <a:off x="5911661" y="1528800"/>
            <a:ext cx="1914050" cy="539850"/>
          </a:xfrm>
          <a:prstGeom prst="rect">
            <a:avLst/>
          </a:prstGeom>
          <a:noFill/>
          <a:ln>
            <a:noFill/>
          </a:ln>
        </p:spPr>
      </p:pic>
      <p:pic>
        <p:nvPicPr>
          <p:cNvPr id="173" name="Google Shape;173;p28"/>
          <p:cNvPicPr preferRelativeResize="0"/>
          <p:nvPr/>
        </p:nvPicPr>
        <p:blipFill>
          <a:blip r:embed="rId4">
            <a:alphaModFix/>
          </a:blip>
          <a:stretch>
            <a:fillRect/>
          </a:stretch>
        </p:blipFill>
        <p:spPr>
          <a:xfrm>
            <a:off x="5887675" y="3008325"/>
            <a:ext cx="1962000" cy="362550"/>
          </a:xfrm>
          <a:prstGeom prst="rect">
            <a:avLst/>
          </a:prstGeom>
          <a:noFill/>
          <a:ln>
            <a:noFill/>
          </a:ln>
        </p:spPr>
      </p:pic>
      <p:pic>
        <p:nvPicPr>
          <p:cNvPr id="174" name="Google Shape;174;p28"/>
          <p:cNvPicPr preferRelativeResize="0"/>
          <p:nvPr/>
        </p:nvPicPr>
        <p:blipFill>
          <a:blip r:embed="rId5">
            <a:alphaModFix/>
          </a:blip>
          <a:stretch>
            <a:fillRect/>
          </a:stretch>
        </p:blipFill>
        <p:spPr>
          <a:xfrm>
            <a:off x="5911649" y="3437057"/>
            <a:ext cx="1914050" cy="458619"/>
          </a:xfrm>
          <a:prstGeom prst="rect">
            <a:avLst/>
          </a:prstGeom>
          <a:noFill/>
          <a:ln>
            <a:noFill/>
          </a:ln>
        </p:spPr>
      </p:pic>
      <p:pic>
        <p:nvPicPr>
          <p:cNvPr id="175" name="Google Shape;175;p28"/>
          <p:cNvPicPr preferRelativeResize="0"/>
          <p:nvPr/>
        </p:nvPicPr>
        <p:blipFill>
          <a:blip r:embed="rId6">
            <a:alphaModFix/>
          </a:blip>
          <a:stretch>
            <a:fillRect/>
          </a:stretch>
        </p:blipFill>
        <p:spPr>
          <a:xfrm>
            <a:off x="5911650" y="2134826"/>
            <a:ext cx="1914050" cy="80731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9"/>
          <p:cNvSpPr txBox="1"/>
          <p:nvPr/>
        </p:nvSpPr>
        <p:spPr>
          <a:xfrm>
            <a:off x="0" y="609950"/>
            <a:ext cx="5735400" cy="3832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800">
                <a:solidFill>
                  <a:schemeClr val="dk1"/>
                </a:solidFill>
                <a:highlight>
                  <a:srgbClr val="FFFFFF"/>
                </a:highlight>
                <a:latin typeface="Barlow"/>
                <a:ea typeface="Barlow"/>
                <a:cs typeface="Barlow"/>
                <a:sym typeface="Barlow"/>
              </a:rPr>
              <a:t>Varieties of AI-Powered Tools for Literature Reviews</a:t>
            </a:r>
            <a:endParaRPr b="1" sz="1800">
              <a:solidFill>
                <a:schemeClr val="dk1"/>
              </a:solidFill>
              <a:highlight>
                <a:srgbClr val="FFFFFF"/>
              </a:highlight>
              <a:latin typeface="Barlow"/>
              <a:ea typeface="Barlow"/>
              <a:cs typeface="Barlow"/>
              <a:sym typeface="Barlow"/>
            </a:endParaRPr>
          </a:p>
          <a:p>
            <a:pPr indent="0" lvl="0" marL="0" rtl="0" algn="l">
              <a:lnSpc>
                <a:spcPct val="115000"/>
              </a:lnSpc>
              <a:spcBef>
                <a:spcPts val="0"/>
              </a:spcBef>
              <a:spcAft>
                <a:spcPts val="0"/>
              </a:spcAft>
              <a:buNone/>
            </a:pPr>
            <a:r>
              <a:t/>
            </a:r>
            <a:endParaRPr>
              <a:solidFill>
                <a:schemeClr val="dk1"/>
              </a:solidFill>
              <a:highlight>
                <a:srgbClr val="FFFFFF"/>
              </a:highlight>
              <a:latin typeface="Barlow"/>
              <a:ea typeface="Barlow"/>
              <a:cs typeface="Barlow"/>
              <a:sym typeface="Barlow"/>
            </a:endParaRPr>
          </a:p>
          <a:p>
            <a:pPr indent="0" lvl="0" marL="0" rtl="0" algn="l">
              <a:lnSpc>
                <a:spcPct val="115000"/>
              </a:lnSpc>
              <a:spcBef>
                <a:spcPts val="0"/>
              </a:spcBef>
              <a:spcAft>
                <a:spcPts val="0"/>
              </a:spcAft>
              <a:buNone/>
            </a:pPr>
            <a:r>
              <a:rPr lang="en" sz="1800">
                <a:solidFill>
                  <a:schemeClr val="dk1"/>
                </a:solidFill>
                <a:highlight>
                  <a:schemeClr val="lt1"/>
                </a:highlight>
                <a:latin typeface="Barlow"/>
                <a:ea typeface="Barlow"/>
                <a:cs typeface="Barlow"/>
                <a:sym typeface="Barlow"/>
              </a:rPr>
              <a:t>Semantic Search and Retrieval Augmented Generation</a:t>
            </a:r>
            <a:endParaRPr sz="1800">
              <a:solidFill>
                <a:schemeClr val="dk1"/>
              </a:solidFill>
              <a:highlight>
                <a:schemeClr val="lt1"/>
              </a:highlight>
              <a:latin typeface="Barlow"/>
              <a:ea typeface="Barlow"/>
              <a:cs typeface="Barlow"/>
              <a:sym typeface="Barlow"/>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dk1"/>
              </a:solidFill>
              <a:highlight>
                <a:schemeClr val="lt1"/>
              </a:highlight>
              <a:latin typeface="Barlow"/>
              <a:ea typeface="Barlow"/>
              <a:cs typeface="Barlow"/>
              <a:sym typeface="Barlow"/>
            </a:endParaRPr>
          </a:p>
          <a:p>
            <a:pPr indent="-342900" lvl="0" marL="914400" rtl="0" algn="l">
              <a:lnSpc>
                <a:spcPct val="150000"/>
              </a:lnSpc>
              <a:spcBef>
                <a:spcPts val="0"/>
              </a:spcBef>
              <a:spcAft>
                <a:spcPts val="0"/>
              </a:spcAft>
              <a:buClr>
                <a:schemeClr val="dk1"/>
              </a:buClr>
              <a:buSzPts val="1800"/>
              <a:buFont typeface="Barlow"/>
              <a:buChar char="○"/>
            </a:pPr>
            <a:r>
              <a:rPr lang="en" sz="1800">
                <a:solidFill>
                  <a:schemeClr val="dk1"/>
                </a:solidFill>
                <a:highlight>
                  <a:schemeClr val="lt1"/>
                </a:highlight>
                <a:latin typeface="Barlow"/>
                <a:ea typeface="Barlow"/>
                <a:cs typeface="Barlow"/>
                <a:sym typeface="Barlow"/>
              </a:rPr>
              <a:t>User provides natural language prompt</a:t>
            </a:r>
            <a:endParaRPr sz="1800">
              <a:solidFill>
                <a:schemeClr val="dk1"/>
              </a:solidFill>
              <a:highlight>
                <a:schemeClr val="lt1"/>
              </a:highlight>
              <a:latin typeface="Barlow"/>
              <a:ea typeface="Barlow"/>
              <a:cs typeface="Barlow"/>
              <a:sym typeface="Barlow"/>
            </a:endParaRPr>
          </a:p>
          <a:p>
            <a:pPr indent="-342900" lvl="0" marL="914400" rtl="0" algn="l">
              <a:lnSpc>
                <a:spcPct val="150000"/>
              </a:lnSpc>
              <a:spcBef>
                <a:spcPts val="0"/>
              </a:spcBef>
              <a:spcAft>
                <a:spcPts val="0"/>
              </a:spcAft>
              <a:buClr>
                <a:schemeClr val="dk1"/>
              </a:buClr>
              <a:buSzPts val="1800"/>
              <a:buFont typeface="Barlow"/>
              <a:buChar char="○"/>
            </a:pPr>
            <a:r>
              <a:rPr lang="en" sz="1800">
                <a:solidFill>
                  <a:schemeClr val="dk1"/>
                </a:solidFill>
                <a:highlight>
                  <a:schemeClr val="lt1"/>
                </a:highlight>
                <a:latin typeface="Barlow"/>
                <a:ea typeface="Barlow"/>
                <a:cs typeface="Barlow"/>
                <a:sym typeface="Barlow"/>
              </a:rPr>
              <a:t>Tool searches corpus of papers</a:t>
            </a:r>
            <a:endParaRPr sz="1800">
              <a:solidFill>
                <a:schemeClr val="dk1"/>
              </a:solidFill>
              <a:highlight>
                <a:schemeClr val="lt1"/>
              </a:highlight>
              <a:latin typeface="Barlow"/>
              <a:ea typeface="Barlow"/>
              <a:cs typeface="Barlow"/>
              <a:sym typeface="Barlow"/>
            </a:endParaRPr>
          </a:p>
          <a:p>
            <a:pPr indent="-342900" lvl="0" marL="914400" rtl="0" algn="l">
              <a:spcBef>
                <a:spcPts val="0"/>
              </a:spcBef>
              <a:spcAft>
                <a:spcPts val="0"/>
              </a:spcAft>
              <a:buClr>
                <a:schemeClr val="dk1"/>
              </a:buClr>
              <a:buSzPts val="1800"/>
              <a:buFont typeface="Barlow"/>
              <a:buChar char="○"/>
            </a:pPr>
            <a:r>
              <a:rPr lang="en" sz="1800">
                <a:solidFill>
                  <a:schemeClr val="dk1"/>
                </a:solidFill>
                <a:highlight>
                  <a:schemeClr val="lt1"/>
                </a:highlight>
                <a:latin typeface="Barlow"/>
                <a:ea typeface="Barlow"/>
                <a:cs typeface="Barlow"/>
                <a:sym typeface="Barlow"/>
              </a:rPr>
              <a:t>Results based on semantic relevance are presented as tables and/or answers</a:t>
            </a:r>
            <a:endParaRPr sz="2200">
              <a:solidFill>
                <a:schemeClr val="dk1"/>
              </a:solidFill>
              <a:highlight>
                <a:srgbClr val="FFFFFF"/>
              </a:highlight>
              <a:latin typeface="Barlow"/>
              <a:ea typeface="Barlow"/>
              <a:cs typeface="Barlow"/>
              <a:sym typeface="Barlow"/>
            </a:endParaRPr>
          </a:p>
          <a:p>
            <a:pPr indent="0" lvl="0" marL="0" rtl="0" algn="l">
              <a:lnSpc>
                <a:spcPct val="115000"/>
              </a:lnSpc>
              <a:spcBef>
                <a:spcPts val="0"/>
              </a:spcBef>
              <a:spcAft>
                <a:spcPts val="0"/>
              </a:spcAft>
              <a:buNone/>
            </a:pPr>
            <a:r>
              <a:t/>
            </a:r>
            <a:endParaRPr sz="1800">
              <a:solidFill>
                <a:schemeClr val="dk1"/>
              </a:solidFill>
              <a:highlight>
                <a:srgbClr val="FFFFFF"/>
              </a:highlight>
              <a:latin typeface="Barlow"/>
              <a:ea typeface="Barlow"/>
              <a:cs typeface="Barlow"/>
              <a:sym typeface="Barlow"/>
            </a:endParaRPr>
          </a:p>
          <a:p>
            <a:pPr indent="0" lvl="0" marL="914400" rtl="0" algn="l">
              <a:lnSpc>
                <a:spcPct val="100000"/>
              </a:lnSpc>
              <a:spcBef>
                <a:spcPts val="0"/>
              </a:spcBef>
              <a:spcAft>
                <a:spcPts val="0"/>
              </a:spcAft>
              <a:buNone/>
            </a:pPr>
            <a:r>
              <a:t/>
            </a:r>
            <a:endParaRPr sz="1800">
              <a:solidFill>
                <a:schemeClr val="dk1"/>
              </a:solidFill>
              <a:highlight>
                <a:srgbClr val="FFFFFF"/>
              </a:highlight>
              <a:latin typeface="Barlow"/>
              <a:ea typeface="Barlow"/>
              <a:cs typeface="Barlow"/>
              <a:sym typeface="Barlow"/>
            </a:endParaRPr>
          </a:p>
          <a:p>
            <a:pPr indent="0" lvl="0" marL="0" rtl="0" algn="l">
              <a:lnSpc>
                <a:spcPct val="115000"/>
              </a:lnSpc>
              <a:spcBef>
                <a:spcPts val="0"/>
              </a:spcBef>
              <a:spcAft>
                <a:spcPts val="0"/>
              </a:spcAft>
              <a:buNone/>
            </a:pPr>
            <a:r>
              <a:t/>
            </a:r>
            <a:endParaRPr>
              <a:solidFill>
                <a:schemeClr val="dk1"/>
              </a:solidFill>
              <a:highlight>
                <a:srgbClr val="FFFFFF"/>
              </a:highlight>
              <a:latin typeface="Barlow"/>
              <a:ea typeface="Barlow"/>
              <a:cs typeface="Barlow"/>
              <a:sym typeface="Barlow"/>
            </a:endParaRPr>
          </a:p>
          <a:p>
            <a:pPr indent="0" lvl="0" marL="0" rtl="0" algn="l">
              <a:lnSpc>
                <a:spcPct val="115000"/>
              </a:lnSpc>
              <a:spcBef>
                <a:spcPts val="0"/>
              </a:spcBef>
              <a:spcAft>
                <a:spcPts val="0"/>
              </a:spcAft>
              <a:buNone/>
            </a:pPr>
            <a:r>
              <a:t/>
            </a:r>
            <a:endParaRPr>
              <a:solidFill>
                <a:schemeClr val="dk1"/>
              </a:solidFill>
              <a:highlight>
                <a:srgbClr val="FFFFFF"/>
              </a:highlight>
              <a:latin typeface="Barlow"/>
              <a:ea typeface="Barlow"/>
              <a:cs typeface="Barlow"/>
              <a:sym typeface="Barlow"/>
            </a:endParaRPr>
          </a:p>
        </p:txBody>
      </p:sp>
      <p:pic>
        <p:nvPicPr>
          <p:cNvPr id="181" name="Google Shape;181;p29"/>
          <p:cNvPicPr preferRelativeResize="0"/>
          <p:nvPr/>
        </p:nvPicPr>
        <p:blipFill>
          <a:blip r:embed="rId3">
            <a:alphaModFix/>
          </a:blip>
          <a:stretch>
            <a:fillRect/>
          </a:stretch>
        </p:blipFill>
        <p:spPr>
          <a:xfrm>
            <a:off x="6758500" y="3627700"/>
            <a:ext cx="1505675" cy="604659"/>
          </a:xfrm>
          <a:prstGeom prst="rect">
            <a:avLst/>
          </a:prstGeom>
          <a:noFill/>
          <a:ln>
            <a:noFill/>
          </a:ln>
        </p:spPr>
      </p:pic>
      <p:pic>
        <p:nvPicPr>
          <p:cNvPr id="182" name="Google Shape;182;p29"/>
          <p:cNvPicPr preferRelativeResize="0"/>
          <p:nvPr/>
        </p:nvPicPr>
        <p:blipFill>
          <a:blip r:embed="rId4">
            <a:alphaModFix/>
          </a:blip>
          <a:stretch>
            <a:fillRect/>
          </a:stretch>
        </p:blipFill>
        <p:spPr>
          <a:xfrm>
            <a:off x="6758500" y="2794500"/>
            <a:ext cx="1407150" cy="778791"/>
          </a:xfrm>
          <a:prstGeom prst="rect">
            <a:avLst/>
          </a:prstGeom>
          <a:noFill/>
          <a:ln>
            <a:noFill/>
          </a:ln>
        </p:spPr>
      </p:pic>
      <p:pic>
        <p:nvPicPr>
          <p:cNvPr id="183" name="Google Shape;183;p29"/>
          <p:cNvPicPr preferRelativeResize="0"/>
          <p:nvPr/>
        </p:nvPicPr>
        <p:blipFill>
          <a:blip r:embed="rId5">
            <a:alphaModFix/>
          </a:blip>
          <a:stretch>
            <a:fillRect/>
          </a:stretch>
        </p:blipFill>
        <p:spPr>
          <a:xfrm>
            <a:off x="6659975" y="995425"/>
            <a:ext cx="1505675" cy="478000"/>
          </a:xfrm>
          <a:prstGeom prst="rect">
            <a:avLst/>
          </a:prstGeom>
          <a:noFill/>
          <a:ln>
            <a:noFill/>
          </a:ln>
        </p:spPr>
      </p:pic>
      <p:pic>
        <p:nvPicPr>
          <p:cNvPr id="184" name="Google Shape;184;p29"/>
          <p:cNvPicPr preferRelativeResize="0"/>
          <p:nvPr/>
        </p:nvPicPr>
        <p:blipFill>
          <a:blip r:embed="rId6">
            <a:alphaModFix/>
          </a:blip>
          <a:stretch>
            <a:fillRect/>
          </a:stretch>
        </p:blipFill>
        <p:spPr>
          <a:xfrm>
            <a:off x="6733950" y="2049475"/>
            <a:ext cx="1431700" cy="627240"/>
          </a:xfrm>
          <a:prstGeom prst="rect">
            <a:avLst/>
          </a:prstGeom>
          <a:noFill/>
          <a:ln>
            <a:noFill/>
          </a:ln>
        </p:spPr>
      </p:pic>
      <p:pic>
        <p:nvPicPr>
          <p:cNvPr id="185" name="Google Shape;185;p29"/>
          <p:cNvPicPr preferRelativeResize="0"/>
          <p:nvPr/>
        </p:nvPicPr>
        <p:blipFill>
          <a:blip r:embed="rId7">
            <a:alphaModFix/>
          </a:blip>
          <a:stretch>
            <a:fillRect/>
          </a:stretch>
        </p:blipFill>
        <p:spPr>
          <a:xfrm>
            <a:off x="6659975" y="1527774"/>
            <a:ext cx="1546171" cy="521700"/>
          </a:xfrm>
          <a:prstGeom prst="rect">
            <a:avLst/>
          </a:prstGeom>
          <a:noFill/>
          <a:ln>
            <a:noFill/>
          </a:ln>
        </p:spPr>
      </p:pic>
      <p:pic>
        <p:nvPicPr>
          <p:cNvPr id="186" name="Google Shape;186;p29"/>
          <p:cNvPicPr preferRelativeResize="0"/>
          <p:nvPr/>
        </p:nvPicPr>
        <p:blipFill>
          <a:blip r:embed="rId8">
            <a:alphaModFix/>
          </a:blip>
          <a:stretch>
            <a:fillRect/>
          </a:stretch>
        </p:blipFill>
        <p:spPr>
          <a:xfrm>
            <a:off x="6178201" y="609955"/>
            <a:ext cx="2738057" cy="385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0"/>
          <p:cNvSpPr txBox="1"/>
          <p:nvPr/>
        </p:nvSpPr>
        <p:spPr>
          <a:xfrm>
            <a:off x="19550" y="609950"/>
            <a:ext cx="9095400" cy="397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192" name="Google Shape;192;p30"/>
          <p:cNvSpPr txBox="1"/>
          <p:nvPr/>
        </p:nvSpPr>
        <p:spPr>
          <a:xfrm>
            <a:off x="0" y="609950"/>
            <a:ext cx="5735400" cy="3652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800">
                <a:solidFill>
                  <a:schemeClr val="dk1"/>
                </a:solidFill>
                <a:highlight>
                  <a:srgbClr val="FFFFFF"/>
                </a:highlight>
                <a:latin typeface="Barlow"/>
                <a:ea typeface="Barlow"/>
                <a:cs typeface="Barlow"/>
                <a:sym typeface="Barlow"/>
              </a:rPr>
              <a:t>Varieties of AI-Powered Tools for Literature Reviews</a:t>
            </a:r>
            <a:endParaRPr b="1" sz="1800">
              <a:solidFill>
                <a:schemeClr val="dk1"/>
              </a:solidFill>
              <a:highlight>
                <a:srgbClr val="FFFFFF"/>
              </a:highlight>
              <a:latin typeface="Barlow"/>
              <a:ea typeface="Barlow"/>
              <a:cs typeface="Barlow"/>
              <a:sym typeface="Barlow"/>
            </a:endParaRPr>
          </a:p>
          <a:p>
            <a:pPr indent="0" lvl="0" marL="0" rtl="0" algn="l">
              <a:lnSpc>
                <a:spcPct val="115000"/>
              </a:lnSpc>
              <a:spcBef>
                <a:spcPts val="0"/>
              </a:spcBef>
              <a:spcAft>
                <a:spcPts val="0"/>
              </a:spcAft>
              <a:buNone/>
            </a:pPr>
            <a:r>
              <a:t/>
            </a:r>
            <a:endParaRPr>
              <a:solidFill>
                <a:schemeClr val="dk1"/>
              </a:solidFill>
              <a:highlight>
                <a:srgbClr val="FFFFFF"/>
              </a:highlight>
              <a:latin typeface="Barlow"/>
              <a:ea typeface="Barlow"/>
              <a:cs typeface="Barlow"/>
              <a:sym typeface="Barlow"/>
            </a:endParaRPr>
          </a:p>
          <a:p>
            <a:pPr indent="0" lvl="0" marL="0" rtl="0" algn="l">
              <a:lnSpc>
                <a:spcPct val="115000"/>
              </a:lnSpc>
              <a:spcBef>
                <a:spcPts val="0"/>
              </a:spcBef>
              <a:spcAft>
                <a:spcPts val="0"/>
              </a:spcAft>
              <a:buNone/>
            </a:pPr>
            <a:r>
              <a:rPr lang="en" sz="1800">
                <a:solidFill>
                  <a:schemeClr val="dk1"/>
                </a:solidFill>
                <a:highlight>
                  <a:srgbClr val="FFFFFF"/>
                </a:highlight>
                <a:latin typeface="Barlow"/>
                <a:ea typeface="Barlow"/>
                <a:cs typeface="Barlow"/>
                <a:sym typeface="Barlow"/>
              </a:rPr>
              <a:t>Document Summarizers and Interrogators</a:t>
            </a:r>
            <a:endParaRPr sz="1800">
              <a:solidFill>
                <a:schemeClr val="dk1"/>
              </a:solidFill>
              <a:highlight>
                <a:srgbClr val="FFFFFF"/>
              </a:highlight>
              <a:latin typeface="Barlow"/>
              <a:ea typeface="Barlow"/>
              <a:cs typeface="Barlow"/>
              <a:sym typeface="Barlow"/>
            </a:endParaRPr>
          </a:p>
          <a:p>
            <a:pPr indent="0" lvl="0" marL="0" rtl="0" algn="l">
              <a:lnSpc>
                <a:spcPct val="115000"/>
              </a:lnSpc>
              <a:spcBef>
                <a:spcPts val="0"/>
              </a:spcBef>
              <a:spcAft>
                <a:spcPts val="0"/>
              </a:spcAft>
              <a:buNone/>
            </a:pPr>
            <a:r>
              <a:t/>
            </a:r>
            <a:endParaRPr sz="1800">
              <a:solidFill>
                <a:schemeClr val="dk1"/>
              </a:solidFill>
              <a:highlight>
                <a:srgbClr val="FFFFFF"/>
              </a:highlight>
              <a:latin typeface="Barlow"/>
              <a:ea typeface="Barlow"/>
              <a:cs typeface="Barlow"/>
              <a:sym typeface="Barlow"/>
            </a:endParaRPr>
          </a:p>
          <a:p>
            <a:pPr indent="-342900" lvl="0" marL="914400" rtl="0" algn="l">
              <a:lnSpc>
                <a:spcPct val="150000"/>
              </a:lnSpc>
              <a:spcBef>
                <a:spcPts val="0"/>
              </a:spcBef>
              <a:spcAft>
                <a:spcPts val="0"/>
              </a:spcAft>
              <a:buClr>
                <a:schemeClr val="dk1"/>
              </a:buClr>
              <a:buSzPts val="1800"/>
              <a:buFont typeface="Barlow"/>
              <a:buChar char="○"/>
            </a:pPr>
            <a:r>
              <a:rPr lang="en" sz="1800">
                <a:solidFill>
                  <a:schemeClr val="dk1"/>
                </a:solidFill>
                <a:highlight>
                  <a:srgbClr val="FFFFFF"/>
                </a:highlight>
                <a:latin typeface="Barlow"/>
                <a:ea typeface="Barlow"/>
                <a:cs typeface="Barlow"/>
                <a:sym typeface="Barlow"/>
              </a:rPr>
              <a:t>User uploads documents</a:t>
            </a:r>
            <a:endParaRPr sz="1800">
              <a:solidFill>
                <a:schemeClr val="dk1"/>
              </a:solidFill>
              <a:highlight>
                <a:srgbClr val="FFFFFF"/>
              </a:highlight>
              <a:latin typeface="Barlow"/>
              <a:ea typeface="Barlow"/>
              <a:cs typeface="Barlow"/>
              <a:sym typeface="Barlow"/>
            </a:endParaRPr>
          </a:p>
          <a:p>
            <a:pPr indent="-342900" lvl="0" marL="914400" rtl="0" algn="l">
              <a:lnSpc>
                <a:spcPct val="100000"/>
              </a:lnSpc>
              <a:spcBef>
                <a:spcPts val="0"/>
              </a:spcBef>
              <a:spcAft>
                <a:spcPts val="0"/>
              </a:spcAft>
              <a:buClr>
                <a:schemeClr val="dk1"/>
              </a:buClr>
              <a:buSzPts val="1800"/>
              <a:buFont typeface="Barlow"/>
              <a:buChar char="○"/>
            </a:pPr>
            <a:r>
              <a:rPr lang="en" sz="1800">
                <a:solidFill>
                  <a:schemeClr val="dk1"/>
                </a:solidFill>
                <a:highlight>
                  <a:srgbClr val="FFFFFF"/>
                </a:highlight>
                <a:latin typeface="Barlow"/>
                <a:ea typeface="Barlow"/>
                <a:cs typeface="Barlow"/>
                <a:sym typeface="Barlow"/>
              </a:rPr>
              <a:t>Tool can answer questions about a specific document or a set of documents</a:t>
            </a:r>
            <a:endParaRPr sz="1800">
              <a:solidFill>
                <a:schemeClr val="dk1"/>
              </a:solidFill>
              <a:highlight>
                <a:srgbClr val="FFFFFF"/>
              </a:highlight>
              <a:latin typeface="Barlow"/>
              <a:ea typeface="Barlow"/>
              <a:cs typeface="Barlow"/>
              <a:sym typeface="Barlow"/>
            </a:endParaRPr>
          </a:p>
          <a:p>
            <a:pPr indent="0" lvl="0" marL="0" rtl="0" algn="l">
              <a:lnSpc>
                <a:spcPct val="100000"/>
              </a:lnSpc>
              <a:spcBef>
                <a:spcPts val="0"/>
              </a:spcBef>
              <a:spcAft>
                <a:spcPts val="0"/>
              </a:spcAft>
              <a:buNone/>
            </a:pPr>
            <a:r>
              <a:t/>
            </a:r>
            <a:endParaRPr sz="1800">
              <a:solidFill>
                <a:schemeClr val="dk1"/>
              </a:solidFill>
              <a:highlight>
                <a:srgbClr val="FFFFFF"/>
              </a:highlight>
              <a:latin typeface="Barlow"/>
              <a:ea typeface="Barlow"/>
              <a:cs typeface="Barlow"/>
              <a:sym typeface="Barlow"/>
            </a:endParaRPr>
          </a:p>
          <a:p>
            <a:pPr indent="-342900" lvl="0" marL="914400" rtl="0" algn="l">
              <a:lnSpc>
                <a:spcPct val="100000"/>
              </a:lnSpc>
              <a:spcBef>
                <a:spcPts val="0"/>
              </a:spcBef>
              <a:spcAft>
                <a:spcPts val="0"/>
              </a:spcAft>
              <a:buClr>
                <a:schemeClr val="dk1"/>
              </a:buClr>
              <a:buSzPts val="1800"/>
              <a:buFont typeface="Barlow"/>
              <a:buChar char="○"/>
            </a:pPr>
            <a:r>
              <a:rPr lang="en" sz="1800">
                <a:solidFill>
                  <a:schemeClr val="dk1"/>
                </a:solidFill>
                <a:highlight>
                  <a:srgbClr val="FFFFFF"/>
                </a:highlight>
                <a:latin typeface="Barlow"/>
                <a:ea typeface="Barlow"/>
                <a:cs typeface="Barlow"/>
                <a:sym typeface="Barlow"/>
              </a:rPr>
              <a:t>Some tools create reports with analysis and/or summary.</a:t>
            </a:r>
            <a:endParaRPr sz="1800">
              <a:solidFill>
                <a:schemeClr val="dk1"/>
              </a:solidFill>
              <a:highlight>
                <a:srgbClr val="FFFFFF"/>
              </a:highlight>
              <a:latin typeface="Barlow"/>
              <a:ea typeface="Barlow"/>
              <a:cs typeface="Barlow"/>
              <a:sym typeface="Barlow"/>
            </a:endParaRPr>
          </a:p>
          <a:p>
            <a:pPr indent="0" lvl="0" marL="0" rtl="0" algn="l">
              <a:lnSpc>
                <a:spcPct val="115000"/>
              </a:lnSpc>
              <a:spcBef>
                <a:spcPts val="0"/>
              </a:spcBef>
              <a:spcAft>
                <a:spcPts val="0"/>
              </a:spcAft>
              <a:buNone/>
            </a:pPr>
            <a:r>
              <a:t/>
            </a:r>
            <a:endParaRPr>
              <a:solidFill>
                <a:schemeClr val="dk1"/>
              </a:solidFill>
              <a:highlight>
                <a:srgbClr val="FFFFFF"/>
              </a:highlight>
              <a:latin typeface="Barlow"/>
              <a:ea typeface="Barlow"/>
              <a:cs typeface="Barlow"/>
              <a:sym typeface="Barlow"/>
            </a:endParaRPr>
          </a:p>
          <a:p>
            <a:pPr indent="0" lvl="0" marL="914400" rtl="0" algn="l">
              <a:lnSpc>
                <a:spcPct val="100000"/>
              </a:lnSpc>
              <a:spcBef>
                <a:spcPts val="0"/>
              </a:spcBef>
              <a:spcAft>
                <a:spcPts val="0"/>
              </a:spcAft>
              <a:buNone/>
            </a:pPr>
            <a:r>
              <a:t/>
            </a:r>
            <a:endParaRPr>
              <a:solidFill>
                <a:schemeClr val="dk1"/>
              </a:solidFill>
              <a:highlight>
                <a:srgbClr val="FFFFFF"/>
              </a:highlight>
              <a:latin typeface="Barlow"/>
              <a:ea typeface="Barlow"/>
              <a:cs typeface="Barlow"/>
              <a:sym typeface="Barlow"/>
            </a:endParaRPr>
          </a:p>
        </p:txBody>
      </p:sp>
      <p:pic>
        <p:nvPicPr>
          <p:cNvPr id="193" name="Google Shape;193;p30"/>
          <p:cNvPicPr preferRelativeResize="0"/>
          <p:nvPr/>
        </p:nvPicPr>
        <p:blipFill>
          <a:blip r:embed="rId3">
            <a:alphaModFix/>
          </a:blip>
          <a:stretch>
            <a:fillRect/>
          </a:stretch>
        </p:blipFill>
        <p:spPr>
          <a:xfrm>
            <a:off x="6334038" y="1184525"/>
            <a:ext cx="1934272" cy="392900"/>
          </a:xfrm>
          <a:prstGeom prst="rect">
            <a:avLst/>
          </a:prstGeom>
          <a:noFill/>
          <a:ln>
            <a:noFill/>
          </a:ln>
        </p:spPr>
      </p:pic>
      <p:pic>
        <p:nvPicPr>
          <p:cNvPr id="194" name="Google Shape;194;p30"/>
          <p:cNvPicPr preferRelativeResize="0"/>
          <p:nvPr/>
        </p:nvPicPr>
        <p:blipFill>
          <a:blip r:embed="rId4">
            <a:alphaModFix/>
          </a:blip>
          <a:stretch>
            <a:fillRect/>
          </a:stretch>
        </p:blipFill>
        <p:spPr>
          <a:xfrm>
            <a:off x="6566725" y="2146908"/>
            <a:ext cx="1546950" cy="502754"/>
          </a:xfrm>
          <a:prstGeom prst="rect">
            <a:avLst/>
          </a:prstGeom>
          <a:noFill/>
          <a:ln>
            <a:noFill/>
          </a:ln>
        </p:spPr>
      </p:pic>
      <p:pic>
        <p:nvPicPr>
          <p:cNvPr id="195" name="Google Shape;195;p30"/>
          <p:cNvPicPr preferRelativeResize="0"/>
          <p:nvPr/>
        </p:nvPicPr>
        <p:blipFill>
          <a:blip r:embed="rId5">
            <a:alphaModFix/>
          </a:blip>
          <a:stretch>
            <a:fillRect/>
          </a:stretch>
        </p:blipFill>
        <p:spPr>
          <a:xfrm>
            <a:off x="6566725" y="2737949"/>
            <a:ext cx="1546950" cy="392890"/>
          </a:xfrm>
          <a:prstGeom prst="rect">
            <a:avLst/>
          </a:prstGeom>
          <a:noFill/>
          <a:ln>
            <a:noFill/>
          </a:ln>
        </p:spPr>
      </p:pic>
      <p:pic>
        <p:nvPicPr>
          <p:cNvPr id="196" name="Google Shape;196;p30"/>
          <p:cNvPicPr preferRelativeResize="0"/>
          <p:nvPr/>
        </p:nvPicPr>
        <p:blipFill>
          <a:blip r:embed="rId6">
            <a:alphaModFix/>
          </a:blip>
          <a:stretch>
            <a:fillRect/>
          </a:stretch>
        </p:blipFill>
        <p:spPr>
          <a:xfrm>
            <a:off x="6622325" y="1653187"/>
            <a:ext cx="1357700" cy="493704"/>
          </a:xfrm>
          <a:prstGeom prst="rect">
            <a:avLst/>
          </a:prstGeom>
          <a:noFill/>
          <a:ln>
            <a:noFill/>
          </a:ln>
        </p:spPr>
      </p:pic>
      <p:pic>
        <p:nvPicPr>
          <p:cNvPr id="197" name="Google Shape;197;p30"/>
          <p:cNvPicPr preferRelativeResize="0"/>
          <p:nvPr/>
        </p:nvPicPr>
        <p:blipFill>
          <a:blip r:embed="rId7">
            <a:alphaModFix/>
          </a:blip>
          <a:stretch>
            <a:fillRect/>
          </a:stretch>
        </p:blipFill>
        <p:spPr>
          <a:xfrm>
            <a:off x="6488574" y="3219150"/>
            <a:ext cx="1703256" cy="493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1"/>
          <p:cNvSpPr txBox="1"/>
          <p:nvPr/>
        </p:nvSpPr>
        <p:spPr>
          <a:xfrm>
            <a:off x="19550" y="609950"/>
            <a:ext cx="9095400" cy="397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203" name="Google Shape;203;p31"/>
          <p:cNvSpPr txBox="1"/>
          <p:nvPr/>
        </p:nvSpPr>
        <p:spPr>
          <a:xfrm>
            <a:off x="0" y="552050"/>
            <a:ext cx="4483200" cy="4114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800">
                <a:solidFill>
                  <a:schemeClr val="dk1"/>
                </a:solidFill>
                <a:highlight>
                  <a:srgbClr val="FFFFFF"/>
                </a:highlight>
                <a:latin typeface="Barlow"/>
                <a:ea typeface="Barlow"/>
                <a:cs typeface="Barlow"/>
                <a:sym typeface="Barlow"/>
              </a:rPr>
              <a:t>Benefits of using semantic search tools with retrieval augmented generation</a:t>
            </a:r>
            <a:endParaRPr b="1" sz="1800">
              <a:solidFill>
                <a:schemeClr val="dk1"/>
              </a:solidFill>
              <a:highlight>
                <a:srgbClr val="FFFFFF"/>
              </a:highlight>
              <a:latin typeface="Barlow"/>
              <a:ea typeface="Barlow"/>
              <a:cs typeface="Barlow"/>
              <a:sym typeface="Barlow"/>
            </a:endParaRPr>
          </a:p>
          <a:p>
            <a:pPr indent="0" lvl="0" marL="0" rtl="0" algn="l">
              <a:lnSpc>
                <a:spcPct val="115000"/>
              </a:lnSpc>
              <a:spcBef>
                <a:spcPts val="0"/>
              </a:spcBef>
              <a:spcAft>
                <a:spcPts val="0"/>
              </a:spcAft>
              <a:buNone/>
            </a:pPr>
            <a:r>
              <a:t/>
            </a:r>
            <a:endParaRPr b="1" sz="1800">
              <a:solidFill>
                <a:schemeClr val="dk1"/>
              </a:solidFill>
              <a:highlight>
                <a:srgbClr val="FFFFFF"/>
              </a:highlight>
              <a:latin typeface="Barlow"/>
              <a:ea typeface="Barlow"/>
              <a:cs typeface="Barlow"/>
              <a:sym typeface="Barlow"/>
            </a:endParaRPr>
          </a:p>
          <a:p>
            <a:pPr indent="-317500" lvl="0" marL="457200" rtl="0" algn="l">
              <a:lnSpc>
                <a:spcPct val="150000"/>
              </a:lnSpc>
              <a:spcBef>
                <a:spcPts val="0"/>
              </a:spcBef>
              <a:spcAft>
                <a:spcPts val="0"/>
              </a:spcAft>
              <a:buClr>
                <a:schemeClr val="dk1"/>
              </a:buClr>
              <a:buSzPts val="1400"/>
              <a:buFont typeface="Barlow"/>
              <a:buAutoNum type="arabicPeriod"/>
            </a:pPr>
            <a:r>
              <a:rPr lang="en">
                <a:solidFill>
                  <a:schemeClr val="dk1"/>
                </a:solidFill>
                <a:highlight>
                  <a:srgbClr val="FFFFFF"/>
                </a:highlight>
                <a:latin typeface="Barlow"/>
                <a:ea typeface="Barlow"/>
                <a:cs typeface="Barlow"/>
                <a:sym typeface="Barlow"/>
              </a:rPr>
              <a:t>Reduces need to know search syntax</a:t>
            </a:r>
            <a:endParaRPr>
              <a:solidFill>
                <a:schemeClr val="dk1"/>
              </a:solidFill>
              <a:highlight>
                <a:srgbClr val="FFFFFF"/>
              </a:highlight>
              <a:latin typeface="Barlow"/>
              <a:ea typeface="Barlow"/>
              <a:cs typeface="Barlow"/>
              <a:sym typeface="Barlow"/>
            </a:endParaRPr>
          </a:p>
          <a:p>
            <a:pPr indent="-317500" lvl="0" marL="457200" rtl="0" algn="l">
              <a:lnSpc>
                <a:spcPct val="150000"/>
              </a:lnSpc>
              <a:spcBef>
                <a:spcPts val="0"/>
              </a:spcBef>
              <a:spcAft>
                <a:spcPts val="0"/>
              </a:spcAft>
              <a:buClr>
                <a:schemeClr val="dk1"/>
              </a:buClr>
              <a:buSzPts val="1400"/>
              <a:buFont typeface="Barlow"/>
              <a:buAutoNum type="arabicPeriod"/>
            </a:pPr>
            <a:r>
              <a:rPr lang="en">
                <a:solidFill>
                  <a:schemeClr val="dk1"/>
                </a:solidFill>
                <a:highlight>
                  <a:srgbClr val="FFFFFF"/>
                </a:highlight>
                <a:latin typeface="Barlow"/>
                <a:ea typeface="Barlow"/>
                <a:cs typeface="Barlow"/>
                <a:sym typeface="Barlow"/>
              </a:rPr>
              <a:t>Reduces need to generate alternate keywords</a:t>
            </a:r>
            <a:endParaRPr>
              <a:solidFill>
                <a:schemeClr val="dk1"/>
              </a:solidFill>
              <a:highlight>
                <a:srgbClr val="FFFFFF"/>
              </a:highlight>
              <a:latin typeface="Barlow"/>
              <a:ea typeface="Barlow"/>
              <a:cs typeface="Barlow"/>
              <a:sym typeface="Barlow"/>
            </a:endParaRPr>
          </a:p>
          <a:p>
            <a:pPr indent="-317500" lvl="0" marL="457200" rtl="0" algn="l">
              <a:lnSpc>
                <a:spcPct val="100000"/>
              </a:lnSpc>
              <a:spcBef>
                <a:spcPts val="0"/>
              </a:spcBef>
              <a:spcAft>
                <a:spcPts val="0"/>
              </a:spcAft>
              <a:buClr>
                <a:schemeClr val="dk1"/>
              </a:buClr>
              <a:buSzPts val="1400"/>
              <a:buFont typeface="Barlow"/>
              <a:buAutoNum type="arabicPeriod"/>
            </a:pPr>
            <a:r>
              <a:rPr lang="en">
                <a:solidFill>
                  <a:schemeClr val="dk1"/>
                </a:solidFill>
                <a:highlight>
                  <a:srgbClr val="FFFFFF"/>
                </a:highlight>
                <a:latin typeface="Barlow"/>
                <a:ea typeface="Barlow"/>
                <a:cs typeface="Barlow"/>
                <a:sym typeface="Barlow"/>
              </a:rPr>
              <a:t>Enables rapid extraction of answers to specific questions</a:t>
            </a:r>
            <a:endParaRPr>
              <a:solidFill>
                <a:schemeClr val="dk1"/>
              </a:solidFill>
              <a:highlight>
                <a:srgbClr val="FFFFFF"/>
              </a:highlight>
              <a:latin typeface="Barlow"/>
              <a:ea typeface="Barlow"/>
              <a:cs typeface="Barlow"/>
              <a:sym typeface="Barlow"/>
            </a:endParaRPr>
          </a:p>
          <a:p>
            <a:pPr indent="0" lvl="0" marL="0" rtl="0" algn="l">
              <a:lnSpc>
                <a:spcPct val="100000"/>
              </a:lnSpc>
              <a:spcBef>
                <a:spcPts val="0"/>
              </a:spcBef>
              <a:spcAft>
                <a:spcPts val="0"/>
              </a:spcAft>
              <a:buNone/>
            </a:pPr>
            <a:r>
              <a:t/>
            </a:r>
            <a:endParaRPr>
              <a:solidFill>
                <a:schemeClr val="dk1"/>
              </a:solidFill>
              <a:highlight>
                <a:srgbClr val="FFFFFF"/>
              </a:highlight>
              <a:latin typeface="Barlow"/>
              <a:ea typeface="Barlow"/>
              <a:cs typeface="Barlow"/>
              <a:sym typeface="Barlow"/>
            </a:endParaRPr>
          </a:p>
          <a:p>
            <a:pPr indent="-317500" lvl="0" marL="457200" rtl="0" algn="l">
              <a:lnSpc>
                <a:spcPct val="150000"/>
              </a:lnSpc>
              <a:spcBef>
                <a:spcPts val="0"/>
              </a:spcBef>
              <a:spcAft>
                <a:spcPts val="0"/>
              </a:spcAft>
              <a:buClr>
                <a:schemeClr val="dk1"/>
              </a:buClr>
              <a:buSzPts val="1400"/>
              <a:buFont typeface="Barlow"/>
              <a:buAutoNum type="arabicPeriod"/>
            </a:pPr>
            <a:r>
              <a:rPr lang="en">
                <a:solidFill>
                  <a:schemeClr val="dk1"/>
                </a:solidFill>
                <a:highlight>
                  <a:srgbClr val="FFFFFF"/>
                </a:highlight>
                <a:latin typeface="Barlow"/>
                <a:ea typeface="Barlow"/>
                <a:cs typeface="Barlow"/>
                <a:sym typeface="Barlow"/>
              </a:rPr>
              <a:t>Expedites screening via customized summaries</a:t>
            </a:r>
            <a:endParaRPr>
              <a:solidFill>
                <a:schemeClr val="dk1"/>
              </a:solidFill>
              <a:highlight>
                <a:srgbClr val="FFFFFF"/>
              </a:highlight>
              <a:latin typeface="Barlow"/>
              <a:ea typeface="Barlow"/>
              <a:cs typeface="Barlow"/>
              <a:sym typeface="Barlow"/>
            </a:endParaRPr>
          </a:p>
          <a:p>
            <a:pPr indent="-317500" lvl="0" marL="457200" rtl="0" algn="l">
              <a:lnSpc>
                <a:spcPct val="150000"/>
              </a:lnSpc>
              <a:spcBef>
                <a:spcPts val="0"/>
              </a:spcBef>
              <a:spcAft>
                <a:spcPts val="0"/>
              </a:spcAft>
              <a:buClr>
                <a:schemeClr val="dk1"/>
              </a:buClr>
              <a:buSzPts val="1400"/>
              <a:buFont typeface="Barlow"/>
              <a:buAutoNum type="arabicPeriod"/>
            </a:pPr>
            <a:r>
              <a:rPr lang="en">
                <a:solidFill>
                  <a:schemeClr val="dk1"/>
                </a:solidFill>
                <a:highlight>
                  <a:srgbClr val="FFFFFF"/>
                </a:highlight>
                <a:latin typeface="Barlow"/>
                <a:ea typeface="Barlow"/>
                <a:cs typeface="Barlow"/>
                <a:sym typeface="Barlow"/>
              </a:rPr>
              <a:t>Some allow you to query uploaded documents</a:t>
            </a:r>
            <a:endParaRPr>
              <a:solidFill>
                <a:schemeClr val="dk1"/>
              </a:solidFill>
              <a:highlight>
                <a:srgbClr val="FFFFFF"/>
              </a:highlight>
              <a:latin typeface="Barlow"/>
              <a:ea typeface="Barlow"/>
              <a:cs typeface="Barlow"/>
              <a:sym typeface="Barlow"/>
            </a:endParaRPr>
          </a:p>
          <a:p>
            <a:pPr indent="-317500" lvl="0" marL="457200" rtl="0" algn="l">
              <a:lnSpc>
                <a:spcPct val="150000"/>
              </a:lnSpc>
              <a:spcBef>
                <a:spcPts val="0"/>
              </a:spcBef>
              <a:spcAft>
                <a:spcPts val="0"/>
              </a:spcAft>
              <a:buClr>
                <a:schemeClr val="dk1"/>
              </a:buClr>
              <a:buSzPts val="1400"/>
              <a:buFont typeface="Barlow"/>
              <a:buAutoNum type="arabicPeriod"/>
            </a:pPr>
            <a:r>
              <a:rPr lang="en">
                <a:solidFill>
                  <a:schemeClr val="dk1"/>
                </a:solidFill>
                <a:highlight>
                  <a:srgbClr val="FFFFFF"/>
                </a:highlight>
                <a:latin typeface="Barlow"/>
                <a:ea typeface="Barlow"/>
                <a:cs typeface="Barlow"/>
                <a:sym typeface="Barlow"/>
              </a:rPr>
              <a:t>Facilitate rapid discovery of scholarly </a:t>
            </a:r>
            <a:r>
              <a:rPr lang="en">
                <a:solidFill>
                  <a:schemeClr val="dk1"/>
                </a:solidFill>
                <a:highlight>
                  <a:srgbClr val="FFFFFF"/>
                </a:highlight>
                <a:latin typeface="Barlow"/>
                <a:ea typeface="Barlow"/>
                <a:cs typeface="Barlow"/>
                <a:sym typeface="Barlow"/>
              </a:rPr>
              <a:t>vocabulary</a:t>
            </a:r>
            <a:r>
              <a:rPr lang="en">
                <a:solidFill>
                  <a:schemeClr val="dk1"/>
                </a:solidFill>
                <a:highlight>
                  <a:srgbClr val="FFFFFF"/>
                </a:highlight>
                <a:latin typeface="Barlow"/>
                <a:ea typeface="Barlow"/>
                <a:cs typeface="Barlow"/>
                <a:sym typeface="Barlow"/>
              </a:rPr>
              <a:t> </a:t>
            </a:r>
            <a:endParaRPr>
              <a:solidFill>
                <a:schemeClr val="dk1"/>
              </a:solidFill>
              <a:highlight>
                <a:srgbClr val="FFFFFF"/>
              </a:highlight>
              <a:latin typeface="Barlow"/>
              <a:ea typeface="Barlow"/>
              <a:cs typeface="Barlow"/>
              <a:sym typeface="Barlow"/>
            </a:endParaRPr>
          </a:p>
          <a:p>
            <a:pPr indent="0" lvl="0" marL="0" rtl="0" algn="l">
              <a:lnSpc>
                <a:spcPct val="115000"/>
              </a:lnSpc>
              <a:spcBef>
                <a:spcPts val="0"/>
              </a:spcBef>
              <a:spcAft>
                <a:spcPts val="0"/>
              </a:spcAft>
              <a:buNone/>
            </a:pPr>
            <a:r>
              <a:t/>
            </a:r>
            <a:endParaRPr>
              <a:solidFill>
                <a:schemeClr val="dk1"/>
              </a:solidFill>
              <a:highlight>
                <a:srgbClr val="FFFFFF"/>
              </a:highlight>
              <a:latin typeface="Barlow"/>
              <a:ea typeface="Barlow"/>
              <a:cs typeface="Barlow"/>
              <a:sym typeface="Barlow"/>
            </a:endParaRPr>
          </a:p>
          <a:p>
            <a:pPr indent="0" lvl="0" marL="0" rtl="0" algn="l">
              <a:lnSpc>
                <a:spcPct val="115000"/>
              </a:lnSpc>
              <a:spcBef>
                <a:spcPts val="0"/>
              </a:spcBef>
              <a:spcAft>
                <a:spcPts val="0"/>
              </a:spcAft>
              <a:buNone/>
            </a:pPr>
            <a:r>
              <a:t/>
            </a:r>
            <a:endParaRPr>
              <a:solidFill>
                <a:schemeClr val="dk1"/>
              </a:solidFill>
              <a:highlight>
                <a:srgbClr val="FFFFFF"/>
              </a:highlight>
              <a:latin typeface="Barlow"/>
              <a:ea typeface="Barlow"/>
              <a:cs typeface="Barlow"/>
              <a:sym typeface="Barlow"/>
            </a:endParaRPr>
          </a:p>
          <a:p>
            <a:pPr indent="0" lvl="0" marL="0" rtl="0" algn="l">
              <a:lnSpc>
                <a:spcPct val="115000"/>
              </a:lnSpc>
              <a:spcBef>
                <a:spcPts val="0"/>
              </a:spcBef>
              <a:spcAft>
                <a:spcPts val="0"/>
              </a:spcAft>
              <a:buNone/>
            </a:pPr>
            <a:r>
              <a:t/>
            </a:r>
            <a:endParaRPr>
              <a:solidFill>
                <a:schemeClr val="dk1"/>
              </a:solidFill>
              <a:highlight>
                <a:srgbClr val="FFFFFF"/>
              </a:highlight>
              <a:latin typeface="Barlow"/>
              <a:ea typeface="Barlow"/>
              <a:cs typeface="Barlow"/>
              <a:sym typeface="Barlow"/>
            </a:endParaRPr>
          </a:p>
        </p:txBody>
      </p:sp>
      <p:sp>
        <p:nvSpPr>
          <p:cNvPr id="204" name="Google Shape;204;p31"/>
          <p:cNvSpPr txBox="1"/>
          <p:nvPr/>
        </p:nvSpPr>
        <p:spPr>
          <a:xfrm>
            <a:off x="4436750" y="552050"/>
            <a:ext cx="4678200" cy="4114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800">
                <a:solidFill>
                  <a:schemeClr val="dk1"/>
                </a:solidFill>
                <a:highlight>
                  <a:srgbClr val="FFFFFF"/>
                </a:highlight>
                <a:latin typeface="Barlow"/>
                <a:ea typeface="Barlow"/>
                <a:cs typeface="Barlow"/>
                <a:sym typeface="Barlow"/>
              </a:rPr>
              <a:t>Disadvantages</a:t>
            </a:r>
            <a:r>
              <a:rPr b="1" lang="en" sz="1800">
                <a:solidFill>
                  <a:schemeClr val="dk1"/>
                </a:solidFill>
                <a:highlight>
                  <a:srgbClr val="FFFFFF"/>
                </a:highlight>
                <a:latin typeface="Barlow"/>
                <a:ea typeface="Barlow"/>
                <a:cs typeface="Barlow"/>
                <a:sym typeface="Barlow"/>
              </a:rPr>
              <a:t> of using semantic search tools with retrieval augmented generation</a:t>
            </a:r>
            <a:endParaRPr b="1" sz="1800">
              <a:solidFill>
                <a:schemeClr val="dk1"/>
              </a:solidFill>
              <a:highlight>
                <a:srgbClr val="FFFFFF"/>
              </a:highlight>
              <a:latin typeface="Barlow"/>
              <a:ea typeface="Barlow"/>
              <a:cs typeface="Barlow"/>
              <a:sym typeface="Barlow"/>
            </a:endParaRPr>
          </a:p>
          <a:p>
            <a:pPr indent="0" lvl="0" marL="0" rtl="0" algn="l">
              <a:lnSpc>
                <a:spcPct val="115000"/>
              </a:lnSpc>
              <a:spcBef>
                <a:spcPts val="0"/>
              </a:spcBef>
              <a:spcAft>
                <a:spcPts val="0"/>
              </a:spcAft>
              <a:buNone/>
            </a:pPr>
            <a:r>
              <a:t/>
            </a:r>
            <a:endParaRPr b="1" sz="1800">
              <a:solidFill>
                <a:schemeClr val="dk1"/>
              </a:solidFill>
              <a:highlight>
                <a:srgbClr val="FFFFFF"/>
              </a:highlight>
              <a:latin typeface="Barlow"/>
              <a:ea typeface="Barlow"/>
              <a:cs typeface="Barlow"/>
              <a:sym typeface="Barlow"/>
            </a:endParaRPr>
          </a:p>
          <a:p>
            <a:pPr indent="-317500" lvl="0" marL="457200" rtl="0" algn="l">
              <a:lnSpc>
                <a:spcPct val="150000"/>
              </a:lnSpc>
              <a:spcBef>
                <a:spcPts val="0"/>
              </a:spcBef>
              <a:spcAft>
                <a:spcPts val="0"/>
              </a:spcAft>
              <a:buClr>
                <a:schemeClr val="dk1"/>
              </a:buClr>
              <a:buSzPts val="1400"/>
              <a:buFont typeface="Barlow"/>
              <a:buAutoNum type="arabicPeriod"/>
            </a:pPr>
            <a:r>
              <a:rPr lang="en">
                <a:solidFill>
                  <a:schemeClr val="dk1"/>
                </a:solidFill>
                <a:highlight>
                  <a:srgbClr val="FFFFFF"/>
                </a:highlight>
                <a:latin typeface="Barlow"/>
                <a:ea typeface="Barlow"/>
                <a:cs typeface="Barlow"/>
                <a:sym typeface="Barlow"/>
              </a:rPr>
              <a:t>Becomes hard to leverage controlled vocabulary</a:t>
            </a:r>
            <a:endParaRPr>
              <a:solidFill>
                <a:schemeClr val="dk1"/>
              </a:solidFill>
              <a:highlight>
                <a:srgbClr val="FFFFFF"/>
              </a:highlight>
              <a:latin typeface="Barlow"/>
              <a:ea typeface="Barlow"/>
              <a:cs typeface="Barlow"/>
              <a:sym typeface="Barlow"/>
            </a:endParaRPr>
          </a:p>
          <a:p>
            <a:pPr indent="-317500" lvl="0" marL="457200" rtl="0" algn="l">
              <a:lnSpc>
                <a:spcPct val="100000"/>
              </a:lnSpc>
              <a:spcBef>
                <a:spcPts val="0"/>
              </a:spcBef>
              <a:spcAft>
                <a:spcPts val="0"/>
              </a:spcAft>
              <a:buClr>
                <a:schemeClr val="dk1"/>
              </a:buClr>
              <a:buSzPts val="1400"/>
              <a:buFont typeface="Barlow"/>
              <a:buAutoNum type="arabicPeriod"/>
            </a:pPr>
            <a:r>
              <a:rPr lang="en">
                <a:solidFill>
                  <a:schemeClr val="dk1"/>
                </a:solidFill>
                <a:highlight>
                  <a:srgbClr val="FFFFFF"/>
                </a:highlight>
                <a:latin typeface="Barlow"/>
                <a:ea typeface="Barlow"/>
                <a:cs typeface="Barlow"/>
                <a:sym typeface="Barlow"/>
              </a:rPr>
              <a:t>Corpus is limited - usually to open access journal articles</a:t>
            </a:r>
            <a:endParaRPr>
              <a:solidFill>
                <a:schemeClr val="dk1"/>
              </a:solidFill>
              <a:highlight>
                <a:srgbClr val="FFFFFF"/>
              </a:highlight>
              <a:latin typeface="Barlow"/>
              <a:ea typeface="Barlow"/>
              <a:cs typeface="Barlow"/>
              <a:sym typeface="Barlow"/>
            </a:endParaRPr>
          </a:p>
          <a:p>
            <a:pPr indent="0" lvl="0" marL="0" rtl="0" algn="l">
              <a:lnSpc>
                <a:spcPct val="100000"/>
              </a:lnSpc>
              <a:spcBef>
                <a:spcPts val="0"/>
              </a:spcBef>
              <a:spcAft>
                <a:spcPts val="0"/>
              </a:spcAft>
              <a:buNone/>
            </a:pPr>
            <a:r>
              <a:t/>
            </a:r>
            <a:endParaRPr>
              <a:solidFill>
                <a:schemeClr val="dk1"/>
              </a:solidFill>
              <a:highlight>
                <a:srgbClr val="FFFFFF"/>
              </a:highlight>
              <a:latin typeface="Barlow"/>
              <a:ea typeface="Barlow"/>
              <a:cs typeface="Barlow"/>
              <a:sym typeface="Barlow"/>
            </a:endParaRPr>
          </a:p>
          <a:p>
            <a:pPr indent="-317500" lvl="0" marL="457200" rtl="0" algn="l">
              <a:lnSpc>
                <a:spcPct val="100000"/>
              </a:lnSpc>
              <a:spcBef>
                <a:spcPts val="0"/>
              </a:spcBef>
              <a:spcAft>
                <a:spcPts val="0"/>
              </a:spcAft>
              <a:buClr>
                <a:schemeClr val="dk1"/>
              </a:buClr>
              <a:buSzPts val="1400"/>
              <a:buFont typeface="Barlow"/>
              <a:buAutoNum type="arabicPeriod"/>
            </a:pPr>
            <a:r>
              <a:rPr lang="en">
                <a:solidFill>
                  <a:schemeClr val="dk1"/>
                </a:solidFill>
                <a:highlight>
                  <a:srgbClr val="FFFFFF"/>
                </a:highlight>
                <a:latin typeface="Barlow"/>
                <a:ea typeface="Barlow"/>
                <a:cs typeface="Barlow"/>
                <a:sym typeface="Barlow"/>
              </a:rPr>
              <a:t>Generated answers often attribute information to a citing article rather than the cited source</a:t>
            </a:r>
            <a:endParaRPr>
              <a:solidFill>
                <a:schemeClr val="dk1"/>
              </a:solidFill>
              <a:highlight>
                <a:srgbClr val="FFFFFF"/>
              </a:highlight>
              <a:latin typeface="Barlow"/>
              <a:ea typeface="Barlow"/>
              <a:cs typeface="Barlow"/>
              <a:sym typeface="Barlow"/>
            </a:endParaRPr>
          </a:p>
          <a:p>
            <a:pPr indent="0" lvl="0" marL="0" rtl="0" algn="l">
              <a:lnSpc>
                <a:spcPct val="100000"/>
              </a:lnSpc>
              <a:spcBef>
                <a:spcPts val="0"/>
              </a:spcBef>
              <a:spcAft>
                <a:spcPts val="0"/>
              </a:spcAft>
              <a:buNone/>
            </a:pPr>
            <a:r>
              <a:t/>
            </a:r>
            <a:endParaRPr>
              <a:solidFill>
                <a:schemeClr val="dk1"/>
              </a:solidFill>
              <a:highlight>
                <a:srgbClr val="FFFFFF"/>
              </a:highlight>
              <a:latin typeface="Barlow"/>
              <a:ea typeface="Barlow"/>
              <a:cs typeface="Barlow"/>
              <a:sym typeface="Barlow"/>
            </a:endParaRPr>
          </a:p>
          <a:p>
            <a:pPr indent="-317500" lvl="0" marL="457200" rtl="0" algn="l">
              <a:lnSpc>
                <a:spcPct val="150000"/>
              </a:lnSpc>
              <a:spcBef>
                <a:spcPts val="0"/>
              </a:spcBef>
              <a:spcAft>
                <a:spcPts val="0"/>
              </a:spcAft>
              <a:buClr>
                <a:schemeClr val="dk1"/>
              </a:buClr>
              <a:buSzPts val="1400"/>
              <a:buFont typeface="Barlow"/>
              <a:buAutoNum type="arabicPeriod"/>
            </a:pPr>
            <a:r>
              <a:rPr lang="en">
                <a:solidFill>
                  <a:schemeClr val="dk1"/>
                </a:solidFill>
                <a:highlight>
                  <a:srgbClr val="FFFFFF"/>
                </a:highlight>
                <a:latin typeface="Barlow"/>
                <a:ea typeface="Barlow"/>
                <a:cs typeface="Barlow"/>
                <a:sym typeface="Barlow"/>
              </a:rPr>
              <a:t>They will confabulate/hallucinate/lie</a:t>
            </a:r>
            <a:endParaRPr>
              <a:solidFill>
                <a:schemeClr val="dk1"/>
              </a:solidFill>
              <a:highlight>
                <a:srgbClr val="FFFFFF"/>
              </a:highlight>
              <a:latin typeface="Barlow"/>
              <a:ea typeface="Barlow"/>
              <a:cs typeface="Barlow"/>
              <a:sym typeface="Barlow"/>
            </a:endParaRPr>
          </a:p>
          <a:p>
            <a:pPr indent="-317500" lvl="0" marL="457200" rtl="0" algn="l">
              <a:lnSpc>
                <a:spcPct val="150000"/>
              </a:lnSpc>
              <a:spcBef>
                <a:spcPts val="0"/>
              </a:spcBef>
              <a:spcAft>
                <a:spcPts val="0"/>
              </a:spcAft>
              <a:buClr>
                <a:schemeClr val="dk1"/>
              </a:buClr>
              <a:buSzPts val="1400"/>
              <a:buFont typeface="Barlow"/>
              <a:buAutoNum type="arabicPeriod"/>
            </a:pPr>
            <a:r>
              <a:rPr lang="en">
                <a:solidFill>
                  <a:schemeClr val="dk1"/>
                </a:solidFill>
                <a:highlight>
                  <a:srgbClr val="FFFFFF"/>
                </a:highlight>
                <a:latin typeface="Barlow"/>
                <a:ea typeface="Barlow"/>
                <a:cs typeface="Barlow"/>
                <a:sym typeface="Barlow"/>
              </a:rPr>
              <a:t>Can lead to even less close reading of the literature</a:t>
            </a:r>
            <a:endParaRPr>
              <a:solidFill>
                <a:schemeClr val="dk1"/>
              </a:solidFill>
              <a:highlight>
                <a:srgbClr val="FFFFFF"/>
              </a:highlight>
              <a:latin typeface="Barlow"/>
              <a:ea typeface="Barlow"/>
              <a:cs typeface="Barlow"/>
              <a:sym typeface="Barlow"/>
            </a:endParaRPr>
          </a:p>
          <a:p>
            <a:pPr indent="0" lvl="0" marL="0" rtl="0" algn="l">
              <a:lnSpc>
                <a:spcPct val="115000"/>
              </a:lnSpc>
              <a:spcBef>
                <a:spcPts val="0"/>
              </a:spcBef>
              <a:spcAft>
                <a:spcPts val="0"/>
              </a:spcAft>
              <a:buNone/>
            </a:pPr>
            <a:r>
              <a:t/>
            </a:r>
            <a:endParaRPr>
              <a:solidFill>
                <a:schemeClr val="dk1"/>
              </a:solidFill>
              <a:highlight>
                <a:srgbClr val="FFFFFF"/>
              </a:highlight>
              <a:latin typeface="Barlow"/>
              <a:ea typeface="Barlow"/>
              <a:cs typeface="Barlow"/>
              <a:sym typeface="Barlow"/>
            </a:endParaRPr>
          </a:p>
          <a:p>
            <a:pPr indent="0" lvl="0" marL="0" rtl="0" algn="l">
              <a:lnSpc>
                <a:spcPct val="115000"/>
              </a:lnSpc>
              <a:spcBef>
                <a:spcPts val="0"/>
              </a:spcBef>
              <a:spcAft>
                <a:spcPts val="0"/>
              </a:spcAft>
              <a:buNone/>
            </a:pPr>
            <a:r>
              <a:t/>
            </a:r>
            <a:endParaRPr>
              <a:solidFill>
                <a:schemeClr val="dk1"/>
              </a:solidFill>
              <a:highlight>
                <a:srgbClr val="FFFFFF"/>
              </a:highlight>
              <a:latin typeface="Barlow"/>
              <a:ea typeface="Barlow"/>
              <a:cs typeface="Barlow"/>
              <a:sym typeface="Barlow"/>
            </a:endParaRPr>
          </a:p>
          <a:p>
            <a:pPr indent="0" lvl="0" marL="0" rtl="0" algn="l">
              <a:lnSpc>
                <a:spcPct val="115000"/>
              </a:lnSpc>
              <a:spcBef>
                <a:spcPts val="0"/>
              </a:spcBef>
              <a:spcAft>
                <a:spcPts val="0"/>
              </a:spcAft>
              <a:buNone/>
            </a:pPr>
            <a:r>
              <a:t/>
            </a:r>
            <a:endParaRPr>
              <a:solidFill>
                <a:schemeClr val="dk1"/>
              </a:solidFill>
              <a:highlight>
                <a:srgbClr val="FFFFFF"/>
              </a:highlight>
              <a:latin typeface="Barlow"/>
              <a:ea typeface="Barlow"/>
              <a:cs typeface="Barlow"/>
              <a:sym typeface="Barlow"/>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2"/>
          <p:cNvSpPr txBox="1"/>
          <p:nvPr/>
        </p:nvSpPr>
        <p:spPr>
          <a:xfrm>
            <a:off x="19550" y="609950"/>
            <a:ext cx="9095400" cy="397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210" name="Google Shape;210;p32"/>
          <p:cNvSpPr txBox="1"/>
          <p:nvPr/>
        </p:nvSpPr>
        <p:spPr>
          <a:xfrm>
            <a:off x="0" y="609950"/>
            <a:ext cx="9095400" cy="4188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400">
                <a:solidFill>
                  <a:schemeClr val="dk1"/>
                </a:solidFill>
                <a:highlight>
                  <a:srgbClr val="FFFFFF"/>
                </a:highlight>
                <a:latin typeface="Barlow"/>
                <a:ea typeface="Barlow"/>
                <a:cs typeface="Barlow"/>
                <a:sym typeface="Barlow"/>
              </a:rPr>
              <a:t>Appropriate vs. inappropriate uses</a:t>
            </a:r>
            <a:endParaRPr b="1" sz="2400">
              <a:solidFill>
                <a:schemeClr val="dk1"/>
              </a:solidFill>
              <a:highlight>
                <a:srgbClr val="FFFFFF"/>
              </a:highlight>
              <a:latin typeface="Barlow"/>
              <a:ea typeface="Barlow"/>
              <a:cs typeface="Barlow"/>
              <a:sym typeface="Barlow"/>
            </a:endParaRPr>
          </a:p>
          <a:p>
            <a:pPr indent="0" lvl="0" marL="0" rtl="0" algn="l">
              <a:lnSpc>
                <a:spcPct val="115000"/>
              </a:lnSpc>
              <a:spcBef>
                <a:spcPts val="0"/>
              </a:spcBef>
              <a:spcAft>
                <a:spcPts val="0"/>
              </a:spcAft>
              <a:buNone/>
            </a:pPr>
            <a:r>
              <a:t/>
            </a:r>
            <a:endParaRPr>
              <a:solidFill>
                <a:schemeClr val="dk1"/>
              </a:solidFill>
              <a:highlight>
                <a:srgbClr val="FFFFFF"/>
              </a:highlight>
              <a:latin typeface="Barlow"/>
              <a:ea typeface="Barlow"/>
              <a:cs typeface="Barlow"/>
              <a:sym typeface="Barlow"/>
            </a:endParaRPr>
          </a:p>
          <a:p>
            <a:pPr indent="-342900" lvl="0" marL="457200" rtl="0" algn="l">
              <a:lnSpc>
                <a:spcPct val="115000"/>
              </a:lnSpc>
              <a:spcBef>
                <a:spcPts val="0"/>
              </a:spcBef>
              <a:spcAft>
                <a:spcPts val="0"/>
              </a:spcAft>
              <a:buClr>
                <a:schemeClr val="dk1"/>
              </a:buClr>
              <a:buSzPts val="1800"/>
              <a:buFont typeface="Barlow"/>
              <a:buAutoNum type="arabicPeriod"/>
            </a:pPr>
            <a:r>
              <a:rPr lang="en" sz="1800">
                <a:solidFill>
                  <a:schemeClr val="dk1"/>
                </a:solidFill>
                <a:highlight>
                  <a:srgbClr val="FFFFFF"/>
                </a:highlight>
                <a:latin typeface="Barlow"/>
                <a:ea typeface="Barlow"/>
                <a:cs typeface="Barlow"/>
                <a:sym typeface="Barlow"/>
              </a:rPr>
              <a:t>What do publishers allow you to do with their journal articles and books?</a:t>
            </a:r>
            <a:endParaRPr sz="1800">
              <a:solidFill>
                <a:schemeClr val="dk1"/>
              </a:solidFill>
              <a:highlight>
                <a:srgbClr val="FFFFFF"/>
              </a:highlight>
              <a:latin typeface="Barlow"/>
              <a:ea typeface="Barlow"/>
              <a:cs typeface="Barlow"/>
              <a:sym typeface="Barlow"/>
            </a:endParaRPr>
          </a:p>
          <a:p>
            <a:pPr indent="0" lvl="0" marL="0" rtl="0" algn="l">
              <a:lnSpc>
                <a:spcPct val="115000"/>
              </a:lnSpc>
              <a:spcBef>
                <a:spcPts val="0"/>
              </a:spcBef>
              <a:spcAft>
                <a:spcPts val="0"/>
              </a:spcAft>
              <a:buNone/>
            </a:pPr>
            <a:r>
              <a:t/>
            </a:r>
            <a:endParaRPr sz="1800">
              <a:solidFill>
                <a:schemeClr val="dk1"/>
              </a:solidFill>
              <a:highlight>
                <a:srgbClr val="FFFFFF"/>
              </a:highlight>
              <a:latin typeface="Barlow"/>
              <a:ea typeface="Barlow"/>
              <a:cs typeface="Barlow"/>
              <a:sym typeface="Barlow"/>
            </a:endParaRPr>
          </a:p>
          <a:p>
            <a:pPr indent="-342900" lvl="0" marL="457200" rtl="0" algn="l">
              <a:lnSpc>
                <a:spcPct val="115000"/>
              </a:lnSpc>
              <a:spcBef>
                <a:spcPts val="0"/>
              </a:spcBef>
              <a:spcAft>
                <a:spcPts val="0"/>
              </a:spcAft>
              <a:buClr>
                <a:schemeClr val="dk1"/>
              </a:buClr>
              <a:buSzPts val="1800"/>
              <a:buFont typeface="Barlow"/>
              <a:buAutoNum type="arabicPeriod"/>
            </a:pPr>
            <a:r>
              <a:rPr lang="en" sz="1800">
                <a:solidFill>
                  <a:schemeClr val="dk1"/>
                </a:solidFill>
                <a:highlight>
                  <a:srgbClr val="FFFFFF"/>
                </a:highlight>
                <a:latin typeface="Barlow"/>
                <a:ea typeface="Barlow"/>
                <a:cs typeface="Barlow"/>
                <a:sym typeface="Barlow"/>
              </a:rPr>
              <a:t>Will journal editors accept a submission that was created with the help of AI?</a:t>
            </a:r>
            <a:endParaRPr sz="1800">
              <a:solidFill>
                <a:schemeClr val="dk1"/>
              </a:solidFill>
              <a:highlight>
                <a:srgbClr val="FFFFFF"/>
              </a:highlight>
              <a:latin typeface="Barlow"/>
              <a:ea typeface="Barlow"/>
              <a:cs typeface="Barlow"/>
              <a:sym typeface="Barlow"/>
            </a:endParaRPr>
          </a:p>
          <a:p>
            <a:pPr indent="0" lvl="0" marL="0" rtl="0" algn="l">
              <a:lnSpc>
                <a:spcPct val="115000"/>
              </a:lnSpc>
              <a:spcBef>
                <a:spcPts val="0"/>
              </a:spcBef>
              <a:spcAft>
                <a:spcPts val="0"/>
              </a:spcAft>
              <a:buNone/>
            </a:pPr>
            <a:r>
              <a:t/>
            </a:r>
            <a:endParaRPr sz="1800">
              <a:solidFill>
                <a:schemeClr val="dk1"/>
              </a:solidFill>
              <a:highlight>
                <a:srgbClr val="FFFFFF"/>
              </a:highlight>
              <a:latin typeface="Barlow"/>
              <a:ea typeface="Barlow"/>
              <a:cs typeface="Barlow"/>
              <a:sym typeface="Barlow"/>
            </a:endParaRPr>
          </a:p>
          <a:p>
            <a:pPr indent="-342900" lvl="0" marL="457200" rtl="0" algn="l">
              <a:lnSpc>
                <a:spcPct val="115000"/>
              </a:lnSpc>
              <a:spcBef>
                <a:spcPts val="0"/>
              </a:spcBef>
              <a:spcAft>
                <a:spcPts val="0"/>
              </a:spcAft>
              <a:buClr>
                <a:schemeClr val="dk1"/>
              </a:buClr>
              <a:buSzPts val="1800"/>
              <a:buFont typeface="Barlow"/>
              <a:buAutoNum type="arabicPeriod"/>
            </a:pPr>
            <a:r>
              <a:rPr lang="en" sz="1800">
                <a:solidFill>
                  <a:schemeClr val="dk1"/>
                </a:solidFill>
                <a:highlight>
                  <a:srgbClr val="FFFFFF"/>
                </a:highlight>
                <a:latin typeface="Barlow"/>
                <a:ea typeface="Barlow"/>
                <a:cs typeface="Barlow"/>
                <a:sym typeface="Barlow"/>
              </a:rPr>
              <a:t>Are there some uses of these tools that you would not need to acknowledge?</a:t>
            </a:r>
            <a:endParaRPr sz="1800">
              <a:solidFill>
                <a:schemeClr val="dk1"/>
              </a:solidFill>
              <a:highlight>
                <a:srgbClr val="FFFFFF"/>
              </a:highlight>
              <a:latin typeface="Barlow"/>
              <a:ea typeface="Barlow"/>
              <a:cs typeface="Barlow"/>
              <a:sym typeface="Barlow"/>
            </a:endParaRPr>
          </a:p>
          <a:p>
            <a:pPr indent="0" lvl="0" marL="0" rtl="0" algn="l">
              <a:lnSpc>
                <a:spcPct val="115000"/>
              </a:lnSpc>
              <a:spcBef>
                <a:spcPts val="0"/>
              </a:spcBef>
              <a:spcAft>
                <a:spcPts val="0"/>
              </a:spcAft>
              <a:buNone/>
            </a:pPr>
            <a:r>
              <a:t/>
            </a:r>
            <a:endParaRPr sz="1800">
              <a:solidFill>
                <a:schemeClr val="dk1"/>
              </a:solidFill>
              <a:highlight>
                <a:srgbClr val="FFFFFF"/>
              </a:highlight>
              <a:latin typeface="Barlow"/>
              <a:ea typeface="Barlow"/>
              <a:cs typeface="Barlow"/>
              <a:sym typeface="Barlow"/>
            </a:endParaRPr>
          </a:p>
          <a:p>
            <a:pPr indent="-342900" lvl="0" marL="457200" rtl="0" algn="l">
              <a:lnSpc>
                <a:spcPct val="115000"/>
              </a:lnSpc>
              <a:spcBef>
                <a:spcPts val="0"/>
              </a:spcBef>
              <a:spcAft>
                <a:spcPts val="0"/>
              </a:spcAft>
              <a:buClr>
                <a:schemeClr val="dk1"/>
              </a:buClr>
              <a:buSzPts val="1800"/>
              <a:buFont typeface="Barlow"/>
              <a:buAutoNum type="arabicPeriod"/>
            </a:pPr>
            <a:r>
              <a:rPr lang="en" sz="1800">
                <a:solidFill>
                  <a:schemeClr val="dk1"/>
                </a:solidFill>
                <a:highlight>
                  <a:srgbClr val="FFFFFF"/>
                </a:highlight>
                <a:latin typeface="Barlow"/>
                <a:ea typeface="Barlow"/>
                <a:cs typeface="Barlow"/>
                <a:sym typeface="Barlow"/>
              </a:rPr>
              <a:t>Is it appropriate to upload journal articles to tools like SciSpace or Elicit?</a:t>
            </a:r>
            <a:endParaRPr sz="1800">
              <a:solidFill>
                <a:schemeClr val="dk1"/>
              </a:solidFill>
              <a:highlight>
                <a:srgbClr val="FFFFFF"/>
              </a:highlight>
              <a:latin typeface="Barlow"/>
              <a:ea typeface="Barlow"/>
              <a:cs typeface="Barlow"/>
              <a:sym typeface="Barlow"/>
            </a:endParaRPr>
          </a:p>
          <a:p>
            <a:pPr indent="0" lvl="0" marL="0" rtl="0" algn="l">
              <a:lnSpc>
                <a:spcPct val="115000"/>
              </a:lnSpc>
              <a:spcBef>
                <a:spcPts val="0"/>
              </a:spcBef>
              <a:spcAft>
                <a:spcPts val="0"/>
              </a:spcAft>
              <a:buNone/>
            </a:pPr>
            <a:r>
              <a:t/>
            </a:r>
            <a:endParaRPr sz="1800">
              <a:solidFill>
                <a:schemeClr val="dk1"/>
              </a:solidFill>
              <a:highlight>
                <a:srgbClr val="FFFFFF"/>
              </a:highlight>
              <a:latin typeface="Barlow"/>
              <a:ea typeface="Barlow"/>
              <a:cs typeface="Barlow"/>
              <a:sym typeface="Barlow"/>
            </a:endParaRPr>
          </a:p>
          <a:p>
            <a:pPr indent="-342900" lvl="0" marL="457200" rtl="0" algn="l">
              <a:lnSpc>
                <a:spcPct val="115000"/>
              </a:lnSpc>
              <a:spcBef>
                <a:spcPts val="0"/>
              </a:spcBef>
              <a:spcAft>
                <a:spcPts val="0"/>
              </a:spcAft>
              <a:buClr>
                <a:schemeClr val="dk1"/>
              </a:buClr>
              <a:buSzPts val="1800"/>
              <a:buFont typeface="Barlow"/>
              <a:buAutoNum type="arabicPeriod"/>
            </a:pPr>
            <a:r>
              <a:rPr lang="en" sz="1800">
                <a:solidFill>
                  <a:schemeClr val="dk1"/>
                </a:solidFill>
                <a:highlight>
                  <a:srgbClr val="FFFFFF"/>
                </a:highlight>
                <a:latin typeface="Barlow"/>
                <a:ea typeface="Barlow"/>
                <a:cs typeface="Barlow"/>
                <a:sym typeface="Barlow"/>
              </a:rPr>
              <a:t>Is it okay to quote the output these tools give you as long as you cite the source?</a:t>
            </a:r>
            <a:endParaRPr sz="1800">
              <a:solidFill>
                <a:schemeClr val="dk1"/>
              </a:solidFill>
              <a:highlight>
                <a:srgbClr val="FFFFFF"/>
              </a:highlight>
              <a:latin typeface="Barlow"/>
              <a:ea typeface="Barlow"/>
              <a:cs typeface="Barlow"/>
              <a:sym typeface="Barlow"/>
            </a:endParaRPr>
          </a:p>
          <a:p>
            <a:pPr indent="0" lvl="0" marL="0" rtl="0" algn="l">
              <a:lnSpc>
                <a:spcPct val="115000"/>
              </a:lnSpc>
              <a:spcBef>
                <a:spcPts val="0"/>
              </a:spcBef>
              <a:spcAft>
                <a:spcPts val="0"/>
              </a:spcAft>
              <a:buNone/>
            </a:pPr>
            <a:r>
              <a:t/>
            </a:r>
            <a:endParaRPr>
              <a:solidFill>
                <a:schemeClr val="dk1"/>
              </a:solidFill>
              <a:highlight>
                <a:srgbClr val="FFFFFF"/>
              </a:highlight>
              <a:latin typeface="Barlow"/>
              <a:ea typeface="Barlow"/>
              <a:cs typeface="Barlow"/>
              <a:sym typeface="Barlow"/>
            </a:endParaRPr>
          </a:p>
          <a:p>
            <a:pPr indent="0" lvl="0" marL="0" rtl="0" algn="l">
              <a:lnSpc>
                <a:spcPct val="115000"/>
              </a:lnSpc>
              <a:spcBef>
                <a:spcPts val="0"/>
              </a:spcBef>
              <a:spcAft>
                <a:spcPts val="0"/>
              </a:spcAft>
              <a:buNone/>
            </a:pPr>
            <a:r>
              <a:t/>
            </a:r>
            <a:endParaRPr>
              <a:solidFill>
                <a:schemeClr val="dk1"/>
              </a:solidFill>
              <a:highlight>
                <a:srgbClr val="FFFFFF"/>
              </a:highlight>
              <a:latin typeface="Barlow"/>
              <a:ea typeface="Barlow"/>
              <a:cs typeface="Barlow"/>
              <a:sym typeface="Barlow"/>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3"/>
          <p:cNvSpPr txBox="1"/>
          <p:nvPr/>
        </p:nvSpPr>
        <p:spPr>
          <a:xfrm>
            <a:off x="19550" y="609950"/>
            <a:ext cx="9095400" cy="397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216" name="Google Shape;216;p33"/>
          <p:cNvSpPr txBox="1"/>
          <p:nvPr/>
        </p:nvSpPr>
        <p:spPr>
          <a:xfrm>
            <a:off x="0" y="609950"/>
            <a:ext cx="5735400" cy="1214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800">
                <a:solidFill>
                  <a:schemeClr val="dk1"/>
                </a:solidFill>
                <a:highlight>
                  <a:srgbClr val="FFFFFF"/>
                </a:highlight>
                <a:latin typeface="Barlow"/>
                <a:ea typeface="Barlow"/>
                <a:cs typeface="Barlow"/>
                <a:sym typeface="Barlow"/>
              </a:rPr>
              <a:t>Recommendations for keeping up</a:t>
            </a:r>
            <a:endParaRPr b="1" sz="1800">
              <a:solidFill>
                <a:schemeClr val="dk1"/>
              </a:solidFill>
              <a:highlight>
                <a:srgbClr val="FFFFFF"/>
              </a:highlight>
              <a:latin typeface="Barlow"/>
              <a:ea typeface="Barlow"/>
              <a:cs typeface="Barlow"/>
              <a:sym typeface="Barlow"/>
            </a:endParaRPr>
          </a:p>
          <a:p>
            <a:pPr indent="0" lvl="0" marL="0" rtl="0" algn="l">
              <a:lnSpc>
                <a:spcPct val="115000"/>
              </a:lnSpc>
              <a:spcBef>
                <a:spcPts val="0"/>
              </a:spcBef>
              <a:spcAft>
                <a:spcPts val="0"/>
              </a:spcAft>
              <a:buNone/>
            </a:pPr>
            <a:r>
              <a:t/>
            </a:r>
            <a:endParaRPr>
              <a:solidFill>
                <a:schemeClr val="dk1"/>
              </a:solidFill>
              <a:highlight>
                <a:srgbClr val="FFFFFF"/>
              </a:highlight>
              <a:latin typeface="Barlow"/>
              <a:ea typeface="Barlow"/>
              <a:cs typeface="Barlow"/>
              <a:sym typeface="Barlow"/>
            </a:endParaRPr>
          </a:p>
          <a:p>
            <a:pPr indent="-317500" lvl="0" marL="457200" rtl="0" algn="l">
              <a:lnSpc>
                <a:spcPct val="115000"/>
              </a:lnSpc>
              <a:spcBef>
                <a:spcPts val="0"/>
              </a:spcBef>
              <a:spcAft>
                <a:spcPts val="0"/>
              </a:spcAft>
              <a:buClr>
                <a:schemeClr val="dk1"/>
              </a:buClr>
              <a:buSzPts val="1400"/>
              <a:buFont typeface="Barlow"/>
              <a:buAutoNum type="arabicPeriod"/>
            </a:pPr>
            <a:r>
              <a:t/>
            </a:r>
            <a:endParaRPr>
              <a:solidFill>
                <a:schemeClr val="dk1"/>
              </a:solidFill>
              <a:highlight>
                <a:srgbClr val="FFFFFF"/>
              </a:highlight>
              <a:latin typeface="Barlow"/>
              <a:ea typeface="Barlow"/>
              <a:cs typeface="Barlow"/>
              <a:sym typeface="Barlow"/>
            </a:endParaRPr>
          </a:p>
          <a:p>
            <a:pPr indent="0" lvl="0" marL="0" rtl="0" algn="l">
              <a:lnSpc>
                <a:spcPct val="115000"/>
              </a:lnSpc>
              <a:spcBef>
                <a:spcPts val="0"/>
              </a:spcBef>
              <a:spcAft>
                <a:spcPts val="0"/>
              </a:spcAft>
              <a:buNone/>
            </a:pPr>
            <a:r>
              <a:t/>
            </a:r>
            <a:endParaRPr>
              <a:solidFill>
                <a:schemeClr val="dk1"/>
              </a:solidFill>
              <a:highlight>
                <a:srgbClr val="FFFFFF"/>
              </a:highlight>
              <a:latin typeface="Barlow"/>
              <a:ea typeface="Barlow"/>
              <a:cs typeface="Barlow"/>
              <a:sym typeface="Barlow"/>
            </a:endParaRPr>
          </a:p>
        </p:txBody>
      </p:sp>
      <p:pic>
        <p:nvPicPr>
          <p:cNvPr id="217" name="Google Shape;217;p33"/>
          <p:cNvPicPr preferRelativeResize="0"/>
          <p:nvPr/>
        </p:nvPicPr>
        <p:blipFill>
          <a:blip r:embed="rId3">
            <a:alphaModFix/>
          </a:blip>
          <a:stretch>
            <a:fillRect/>
          </a:stretch>
        </p:blipFill>
        <p:spPr>
          <a:xfrm>
            <a:off x="409671" y="1236521"/>
            <a:ext cx="3008175" cy="2670451"/>
          </a:xfrm>
          <a:prstGeom prst="rect">
            <a:avLst/>
          </a:prstGeom>
          <a:noFill/>
          <a:ln>
            <a:noFill/>
          </a:ln>
        </p:spPr>
      </p:pic>
      <p:sp>
        <p:nvSpPr>
          <p:cNvPr id="218" name="Google Shape;218;p33"/>
          <p:cNvSpPr txBox="1"/>
          <p:nvPr/>
        </p:nvSpPr>
        <p:spPr>
          <a:xfrm>
            <a:off x="416750" y="3969375"/>
            <a:ext cx="3002700" cy="30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Barlow"/>
                <a:ea typeface="Barlow"/>
                <a:cs typeface="Barlow"/>
                <a:sym typeface="Barlow"/>
              </a:rPr>
              <a:t>https://www.blogger.com/profile/02750645621492448678</a:t>
            </a:r>
            <a:endParaRPr sz="1200">
              <a:solidFill>
                <a:schemeClr val="dk1"/>
              </a:solidFill>
              <a:latin typeface="Barlow"/>
              <a:ea typeface="Barlow"/>
              <a:cs typeface="Barlow"/>
              <a:sym typeface="Barlow"/>
            </a:endParaRPr>
          </a:p>
        </p:txBody>
      </p:sp>
      <p:sp>
        <p:nvSpPr>
          <p:cNvPr id="219" name="Google Shape;219;p33"/>
          <p:cNvSpPr txBox="1"/>
          <p:nvPr/>
        </p:nvSpPr>
        <p:spPr>
          <a:xfrm>
            <a:off x="3870425" y="1175475"/>
            <a:ext cx="5062800" cy="30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a:ea typeface="Barlow"/>
                <a:cs typeface="Barlow"/>
                <a:sym typeface="Barlow"/>
              </a:rPr>
              <a:t>2. </a:t>
            </a:r>
            <a:endParaRPr>
              <a:solidFill>
                <a:schemeClr val="dk1"/>
              </a:solidFill>
              <a:latin typeface="Barlow"/>
              <a:ea typeface="Barlow"/>
              <a:cs typeface="Barlow"/>
              <a:sym typeface="Barlow"/>
            </a:endParaRPr>
          </a:p>
          <a:p>
            <a:pPr indent="0" lvl="0" marL="0" rtl="0" algn="l">
              <a:spcBef>
                <a:spcPts val="0"/>
              </a:spcBef>
              <a:spcAft>
                <a:spcPts val="0"/>
              </a:spcAft>
              <a:buNone/>
            </a:pPr>
            <a:r>
              <a:t/>
            </a:r>
            <a:endParaRPr>
              <a:solidFill>
                <a:schemeClr val="dk1"/>
              </a:solidFill>
              <a:latin typeface="Barlow"/>
              <a:ea typeface="Barlow"/>
              <a:cs typeface="Barlow"/>
              <a:sym typeface="Barlow"/>
            </a:endParaRPr>
          </a:p>
          <a:p>
            <a:pPr indent="0" lvl="0" marL="0" rtl="0" algn="l">
              <a:spcBef>
                <a:spcPts val="0"/>
              </a:spcBef>
              <a:spcAft>
                <a:spcPts val="0"/>
              </a:spcAft>
              <a:buNone/>
            </a:pPr>
            <a:r>
              <a:t/>
            </a:r>
            <a:endParaRPr>
              <a:solidFill>
                <a:schemeClr val="dk1"/>
              </a:solidFill>
              <a:latin typeface="Barlow"/>
              <a:ea typeface="Barlow"/>
              <a:cs typeface="Barlow"/>
              <a:sym typeface="Barlow"/>
            </a:endParaRPr>
          </a:p>
          <a:p>
            <a:pPr indent="0" lvl="0" marL="0" rtl="0" algn="l">
              <a:spcBef>
                <a:spcPts val="0"/>
              </a:spcBef>
              <a:spcAft>
                <a:spcPts val="0"/>
              </a:spcAft>
              <a:buNone/>
            </a:pPr>
            <a:r>
              <a:t/>
            </a:r>
            <a:endParaRPr>
              <a:solidFill>
                <a:schemeClr val="dk1"/>
              </a:solidFill>
              <a:latin typeface="Barlow"/>
              <a:ea typeface="Barlow"/>
              <a:cs typeface="Barlow"/>
              <a:sym typeface="Barlow"/>
            </a:endParaRPr>
          </a:p>
          <a:p>
            <a:pPr indent="0" lvl="0" marL="0" rtl="0" algn="l">
              <a:spcBef>
                <a:spcPts val="0"/>
              </a:spcBef>
              <a:spcAft>
                <a:spcPts val="0"/>
              </a:spcAft>
              <a:buNone/>
            </a:pPr>
            <a:r>
              <a:t/>
            </a:r>
            <a:endParaRPr>
              <a:solidFill>
                <a:schemeClr val="dk1"/>
              </a:solidFill>
              <a:latin typeface="Barlow"/>
              <a:ea typeface="Barlow"/>
              <a:cs typeface="Barlow"/>
              <a:sym typeface="Barlow"/>
            </a:endParaRPr>
          </a:p>
          <a:p>
            <a:pPr indent="0" lvl="0" marL="0" rtl="0" algn="l">
              <a:spcBef>
                <a:spcPts val="0"/>
              </a:spcBef>
              <a:spcAft>
                <a:spcPts val="0"/>
              </a:spcAft>
              <a:buNone/>
            </a:pPr>
            <a:r>
              <a:t/>
            </a:r>
            <a:endParaRPr>
              <a:solidFill>
                <a:schemeClr val="dk1"/>
              </a:solidFill>
              <a:latin typeface="Barlow"/>
              <a:ea typeface="Barlow"/>
              <a:cs typeface="Barlow"/>
              <a:sym typeface="Barlow"/>
            </a:endParaRPr>
          </a:p>
          <a:p>
            <a:pPr indent="0" lvl="0" marL="0" rtl="0" algn="l">
              <a:spcBef>
                <a:spcPts val="0"/>
              </a:spcBef>
              <a:spcAft>
                <a:spcPts val="0"/>
              </a:spcAft>
              <a:buNone/>
            </a:pPr>
            <a:r>
              <a:t/>
            </a:r>
            <a:endParaRPr>
              <a:solidFill>
                <a:schemeClr val="dk1"/>
              </a:solidFill>
              <a:latin typeface="Barlow"/>
              <a:ea typeface="Barlow"/>
              <a:cs typeface="Barlow"/>
              <a:sym typeface="Barlow"/>
            </a:endParaRPr>
          </a:p>
          <a:p>
            <a:pPr indent="0" lvl="0" marL="0" rtl="0" algn="l">
              <a:spcBef>
                <a:spcPts val="0"/>
              </a:spcBef>
              <a:spcAft>
                <a:spcPts val="0"/>
              </a:spcAft>
              <a:buNone/>
            </a:pPr>
            <a:r>
              <a:t/>
            </a:r>
            <a:endParaRPr>
              <a:solidFill>
                <a:schemeClr val="dk1"/>
              </a:solidFill>
              <a:latin typeface="Barlow"/>
              <a:ea typeface="Barlow"/>
              <a:cs typeface="Barlow"/>
              <a:sym typeface="Barlow"/>
            </a:endParaRPr>
          </a:p>
          <a:p>
            <a:pPr indent="0" lvl="0" marL="0" rtl="0" algn="l">
              <a:spcBef>
                <a:spcPts val="0"/>
              </a:spcBef>
              <a:spcAft>
                <a:spcPts val="0"/>
              </a:spcAft>
              <a:buNone/>
            </a:pPr>
            <a:r>
              <a:rPr lang="en">
                <a:solidFill>
                  <a:schemeClr val="dk1"/>
                </a:solidFill>
                <a:latin typeface="Barlow"/>
                <a:ea typeface="Barlow"/>
                <a:cs typeface="Barlow"/>
                <a:sym typeface="Barlow"/>
              </a:rPr>
              <a:t>3. </a:t>
            </a:r>
            <a:endParaRPr>
              <a:solidFill>
                <a:schemeClr val="dk1"/>
              </a:solidFill>
              <a:latin typeface="Barlow"/>
              <a:ea typeface="Barlow"/>
              <a:cs typeface="Barlow"/>
              <a:sym typeface="Barlow"/>
            </a:endParaRPr>
          </a:p>
        </p:txBody>
      </p:sp>
      <p:pic>
        <p:nvPicPr>
          <p:cNvPr id="220" name="Google Shape;220;p33"/>
          <p:cNvPicPr preferRelativeResize="0"/>
          <p:nvPr/>
        </p:nvPicPr>
        <p:blipFill>
          <a:blip r:embed="rId4">
            <a:alphaModFix/>
          </a:blip>
          <a:stretch>
            <a:fillRect/>
          </a:stretch>
        </p:blipFill>
        <p:spPr>
          <a:xfrm>
            <a:off x="4222025" y="1325144"/>
            <a:ext cx="3364675" cy="1171900"/>
          </a:xfrm>
          <a:prstGeom prst="rect">
            <a:avLst/>
          </a:prstGeom>
          <a:noFill/>
          <a:ln>
            <a:noFill/>
          </a:ln>
        </p:spPr>
      </p:pic>
      <p:sp>
        <p:nvSpPr>
          <p:cNvPr id="221" name="Google Shape;221;p33"/>
          <p:cNvSpPr txBox="1"/>
          <p:nvPr/>
        </p:nvSpPr>
        <p:spPr>
          <a:xfrm>
            <a:off x="4254175" y="2589250"/>
            <a:ext cx="4012500" cy="22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Barlow"/>
                <a:ea typeface="Barlow"/>
                <a:cs typeface="Barlow"/>
                <a:sym typeface="Barlow"/>
              </a:rPr>
              <a:t>https://www.youtube.com/@DrAndyStapleton/playlists</a:t>
            </a:r>
            <a:endParaRPr sz="1200">
              <a:solidFill>
                <a:schemeClr val="dk1"/>
              </a:solidFill>
              <a:latin typeface="Barlow"/>
              <a:ea typeface="Barlow"/>
              <a:cs typeface="Barlow"/>
              <a:sym typeface="Barlow"/>
            </a:endParaRPr>
          </a:p>
        </p:txBody>
      </p:sp>
      <p:pic>
        <p:nvPicPr>
          <p:cNvPr id="222" name="Google Shape;222;p33"/>
          <p:cNvPicPr preferRelativeResize="0"/>
          <p:nvPr/>
        </p:nvPicPr>
        <p:blipFill>
          <a:blip r:embed="rId5">
            <a:alphaModFix/>
          </a:blip>
          <a:stretch>
            <a:fillRect/>
          </a:stretch>
        </p:blipFill>
        <p:spPr>
          <a:xfrm>
            <a:off x="4295194" y="2975900"/>
            <a:ext cx="3722325" cy="1242475"/>
          </a:xfrm>
          <a:prstGeom prst="rect">
            <a:avLst/>
          </a:prstGeom>
          <a:noFill/>
          <a:ln>
            <a:noFill/>
          </a:ln>
        </p:spPr>
      </p:pic>
      <p:sp>
        <p:nvSpPr>
          <p:cNvPr id="223" name="Google Shape;223;p33"/>
          <p:cNvSpPr txBox="1"/>
          <p:nvPr/>
        </p:nvSpPr>
        <p:spPr>
          <a:xfrm>
            <a:off x="4295200" y="4278975"/>
            <a:ext cx="4059000" cy="30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Barlow"/>
                <a:ea typeface="Barlow"/>
                <a:cs typeface="Barlow"/>
                <a:sym typeface="Barlow"/>
              </a:rPr>
              <a:t>https://theresanaiforthat.com/s/academic+research/</a:t>
            </a:r>
            <a:endParaRPr sz="1200">
              <a:solidFill>
                <a:schemeClr val="dk1"/>
              </a:solidFill>
              <a:latin typeface="Barlow"/>
              <a:ea typeface="Barlow"/>
              <a:cs typeface="Barlow"/>
              <a:sym typeface="Barlow"/>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ksuLTheme-horz">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